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erdana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Заголовок и вертикальный текст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Вертикальный заголовок и текст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40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5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2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Рисунок с подписью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21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БОЙНАЗАРОВА ТАТЬЯНА ЕВГЕНИЕВНА</a:t>
            </a:r>
            <a:r>
              <a:rPr lang="ru-RU" sz="3600" b="1" i="0" u="none" strike="noStrike" cap="none">
                <a:solidFill>
                  <a:srgbClr val="56221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i="0" u="none" strike="noStrike" cap="none">
                <a:solidFill>
                  <a:srgbClr val="56221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80" b="0" i="0" u="none" strike="noStrike" cap="none">
                <a:solidFill>
                  <a:srgbClr val="562214"/>
                </a:solidFill>
                <a:latin typeface="Calibri"/>
                <a:ea typeface="Calibri"/>
                <a:cs typeface="Calibri"/>
                <a:sym typeface="Calibri"/>
              </a:rPr>
              <a:t>педагог высшей квалификационной категории</a:t>
            </a:r>
            <a:r>
              <a:rPr lang="ru-RU" sz="2520" b="1" i="0" u="none" strike="noStrike" cap="none">
                <a:solidFill>
                  <a:srgbClr val="56221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520" b="1" i="0" u="none" strike="noStrike" cap="none">
                <a:solidFill>
                  <a:srgbClr val="56221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520" b="1" i="0" u="none" strike="noStrike" cap="none">
              <a:solidFill>
                <a:srgbClr val="5622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323528" y="5301207"/>
            <a:ext cx="8820472" cy="1296017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rgbClr val="3411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представляет</a:t>
            </a:r>
          </a:p>
          <a:p>
            <a:pPr marL="27432" marR="0" lvl="0" indent="-203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rgbClr val="3411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образовательную программу     по изобразительной     деятельности </a:t>
            </a:r>
          </a:p>
          <a:p>
            <a:pPr marL="27432" marR="0" lvl="0" indent="-2032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rgbClr val="2713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000" b="1" dirty="0">
                <a:solidFill>
                  <a:srgbClr val="2713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Рисую край, где я живу</a:t>
            </a:r>
            <a:r>
              <a:rPr lang="ru-RU" sz="2000" b="1" i="0" u="none" strike="noStrike" cap="none" dirty="0">
                <a:solidFill>
                  <a:srgbClr val="2713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27432" marR="0" lvl="0" indent="-2032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650" b="0" i="0" u="none" strike="noStrike" cap="none" dirty="0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7" name="Shape 107" descr="C:\Users\user\Desktop\Бойназарова-портрет+ГОТОВ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04" y="1571612"/>
            <a:ext cx="2205332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C:\Users\user\Downloads\натр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8176" y="1684325"/>
            <a:ext cx="4576800" cy="3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C:\Users\user\Desktop\рисунки детей\город Омск\bpj 0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319" y="4786322"/>
            <a:ext cx="2476516" cy="185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67544" y="404664"/>
            <a:ext cx="8280920" cy="5782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животных.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800" b="1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Теоретическая  часть: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Экскурсии и наблюдения за птицами, живущих на наших улицах (голуби, воробьи, снегири, синички и др.).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800" b="1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Практическая  часть: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Изображение различными художественными материалами птиц, насекомых, рыб, млекопитающих, диких и домашних животных.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 -    Изображение      различными       художественными      материалами птиц, насекомых, млекопитающих, диких и домашних животных, живущих в Омских лесах и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Большереченском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зоопарке.</a:t>
            </a:r>
          </a:p>
        </p:txBody>
      </p:sp>
      <p:pic>
        <p:nvPicPr>
          <p:cNvPr id="184" name="Shape 184" descr="C:\Users\user\Desktop\рисунки детей\животные\котёнок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554" y="4786322"/>
            <a:ext cx="2703531" cy="183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C:\Users\user\Desktop\рисунки детей\город Омск\сентябрь 2010 15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950" y="4714884"/>
            <a:ext cx="2555372" cy="191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0" y="404664"/>
            <a:ext cx="8748464" cy="61676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человека.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200" b="1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Теоретическая  часть: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Экскурсии на детские площадки. Рассматривание снежных построек.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- Беседы о русских праздниках, как справляют праздники в городе Омске, в твоей семье.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Знакомство с произведениями художников, работающих в портретном, бытовом и историческом жанрах.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Знакомство с образом русской женщины в народном творчестве Омской области.  «Русские красавицы» в современном городе.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Знакомство с русскими народными игрушками. Игрушки Омской области. Игрушки в твоём доме.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Беседы о народной деревянной и керамической посуде (хохломские, гжельские сервизы). Какой посудой пользовались </a:t>
            </a:r>
            <a:r>
              <a:rPr lang="ru-RU" sz="15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в Омской области.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2200" b="1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Практическая  часть: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Изображение  различными       художественными   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материалами людей, сюжетов о семье, жизни в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детском саду, а также о бытовых, общественных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и природных явлениях (семья, дом, город, деревня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праздники, путешествия, в том числе и космические,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весёлые приключения).</a:t>
            </a:r>
          </a:p>
          <a:p>
            <a:pPr marL="82296" marR="0" lvl="0" indent="-6096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2" name="Shape 192" descr="C:\Users\user\Downloads\огн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4437112"/>
            <a:ext cx="2696182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67544" y="404664"/>
            <a:ext cx="8280920" cy="5782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96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296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искусства.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127" b="1" i="1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Теоретическая  часть: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Экскурсии-беседы, знакомство детей с музеями города Омска, картинами Омских художников. Скульптура на улицах города, в твоём доме. Памятники архитектуры города Омска.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   Основы рисунка. Художественный язык графики: линия, штрих, пятно, точка.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    Основы цветоведения. Основные цвета. Смешение цветов. Холодные и тёплые цвета.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 Знакомство с творчеством художников – оформителей. Дизайн открытки.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   Знакомство с народным промыслом.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127" b="1" i="1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Практическая  часть: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Изображение различных жанров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живописи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(«Картина-портрет»,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«Картина-пейзаж»,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«Картина - натюрморт»).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Char char="●"/>
            </a:pPr>
            <a:r>
              <a:rPr lang="ru-RU" sz="1665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-  Декоративное рисование.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48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pic>
        <p:nvPicPr>
          <p:cNvPr id="198" name="Shape 198" descr="C:\Users\user\Downloads\длог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68" y="4725144"/>
            <a:ext cx="2428892" cy="182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C:\Users\user\Downloads\торе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3212976"/>
            <a:ext cx="2476517" cy="185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57158" y="21429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Ожидаемые    результаты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28596" y="1643050"/>
            <a:ext cx="8505092" cy="45443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концу первого года обучения дети должны: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Проявлять интерес  к произведениям  изобразительного искусства (живописи, книжная графика, народное декоративное искусство).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особенности изобразительных материалов.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1" i="1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рисовании: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изображения предметов (по представлению, с натуры); сюжетные изображения (на темы окружающей жизни, явлений природы Сибирского края).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разнообразные композиционные решения, изобразительные материалы, различные цвета и оттенки для создания выразительных образов.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Выполнять узоры по мотивам народного декоративно – прикладного искусства.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декоративные приёмы и элементы для создания узора;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Подбирать цвета в соответствии с тем или иным видом декоративного искусства.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1" i="1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лепке: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Лепить предметы разной формы, используя  усвоенные ранее приёмы и способы.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небольшие сюжетные композиции, передавая пропорции, позы и движения фигур.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433654" cy="1071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Ожидаемые    результаты 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00034" y="1124744"/>
            <a:ext cx="8072494" cy="5184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концу второго года обучения дети должны: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Различать произведения искусства по видам (живопись, скульптура, графика, декоративно-прикладное искусство) и жанрам (портрет, натюрморт, пейзаж).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Высказывать эстетические суждения о произведениях искусства Омских художников (М.А.Врубеля, Либерова, Белова и др.)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 рисовании: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индивидуальные и коллективные рисунки, предметные и сюжетные композиции на темы о родном городе Омске.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в рисовании разные материалы и способы создания изображения.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Владеть техникой рисования гуашевыми и акварельными красками (свободно экспериментировать, смешивая разные краски для получения задуманных цветов и оттенков).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Передавать движения фигур человека и животных.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Передавать пространственные планы способом загораживания.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узоры по мотивам народных росписей, уже знакомых детям и новых (городецкая, гжельская, хохломская, 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жостовская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росписи Сибирского края).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характерные элементы узора и цветовую гамму того или иного вида народного искусства при составлении декоративной композиции.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6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lang="ru-RU" sz="1600" b="1" i="1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7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83568" y="274320"/>
            <a:ext cx="825012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ru-RU" sz="387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В результате реализации программы дети должны: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539552" y="1214422"/>
            <a:ext cx="8394136" cy="5143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эмоционально воспринимать содержание художественных произведений;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изобразительно-выразительные средства (ритм, цвет, форму, композицию) и уметь использовать их в своих работах;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владеть основами </a:t>
            </a:r>
            <a:r>
              <a:rPr lang="ru-RU" sz="23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цветоведения</a:t>
            </a: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 с помощью средств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выразительности создавать образ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 рисунке </a:t>
            </a:r>
            <a:r>
              <a:rPr lang="ru-RU" sz="23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3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омских художников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иллюстрации, народные игрушки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и игрушки Сибирского региона.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rgbClr val="3B1D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9" name="Shape 219" descr="C:\Users\user\Desktop\ФОТО по работе детей\фото изо\видео изо 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76" y="4143380"/>
            <a:ext cx="3238523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67544" y="-531440"/>
            <a:ext cx="8208912" cy="432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Формами подведения итогов реализации программы являются:</a:t>
            </a:r>
            <a:r>
              <a:rPr lang="ru-RU" sz="32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32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2800" b="0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выставки детских работ;</a:t>
            </a:r>
            <a:br>
              <a:rPr lang="ru-RU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2800" b="0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</a:t>
            </a:r>
            <a:r>
              <a:rPr lang="ru-RU" sz="3200" b="0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открытые занятия для родителей;</a:t>
            </a:r>
            <a:br>
              <a:rPr lang="ru-RU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2800" b="0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участие в мероприятиях разного уровня.</a:t>
            </a:r>
          </a:p>
        </p:txBody>
      </p:sp>
      <p:pic>
        <p:nvPicPr>
          <p:cNvPr id="225" name="Shape 225" descr="C:\Users\user\Desktop\DSC0168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4520" y="3140968"/>
            <a:ext cx="2415594" cy="322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C:\Users\Администратор\Desktop\фото по патриот воспитанию\DSC062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50" y="3212976"/>
            <a:ext cx="3213465" cy="241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100_040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4382021"/>
            <a:ext cx="2982772" cy="2361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53123" y="69273"/>
            <a:ext cx="7992888" cy="1052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ru-RU" sz="43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Наши достижения</a:t>
            </a:r>
          </a:p>
        </p:txBody>
      </p:sp>
      <p:pic>
        <p:nvPicPr>
          <p:cNvPr id="1026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07904" y="1340768"/>
            <a:ext cx="1872208" cy="2649175"/>
          </a:xfrm>
          <a:prstGeom prst="rect">
            <a:avLst/>
          </a:prstGeom>
          <a:noFill/>
        </p:spPr>
      </p:pic>
      <p:pic>
        <p:nvPicPr>
          <p:cNvPr id="16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552" y="1556792"/>
            <a:ext cx="2592288" cy="1833118"/>
          </a:xfrm>
          <a:prstGeom prst="rect">
            <a:avLst/>
          </a:prstGeom>
          <a:noFill/>
        </p:spPr>
      </p:pic>
      <p:pic>
        <p:nvPicPr>
          <p:cNvPr id="17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00192" y="1628800"/>
            <a:ext cx="2592288" cy="1833117"/>
          </a:xfrm>
          <a:prstGeom prst="rect">
            <a:avLst/>
          </a:prstGeom>
          <a:noFill/>
        </p:spPr>
      </p:pic>
      <p:pic>
        <p:nvPicPr>
          <p:cNvPr id="18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19872" y="4509120"/>
            <a:ext cx="2592288" cy="1833117"/>
          </a:xfrm>
          <a:prstGeom prst="rect">
            <a:avLst/>
          </a:prstGeom>
          <a:noFill/>
        </p:spPr>
      </p:pic>
      <p:pic>
        <p:nvPicPr>
          <p:cNvPr id="21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04248" y="3789040"/>
            <a:ext cx="1872208" cy="2649174"/>
          </a:xfrm>
          <a:prstGeom prst="rect">
            <a:avLst/>
          </a:prstGeom>
          <a:noFill/>
        </p:spPr>
      </p:pic>
      <p:pic>
        <p:nvPicPr>
          <p:cNvPr id="22" name="Picture 2" descr="D:\ПЕДАГОГ\ПЕРСПЕКТИВА\ПРЕМИИ и ГРАМОТЫ\ГРАМОТЫ\грамоты 2025 - 2026\ЯНВАРЬ 2026\викторина Ушки на макушке\Бобренко вик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71600" y="3789040"/>
            <a:ext cx="1872208" cy="264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ru-RU" sz="43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Цель программы: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8933688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00" b="0" i="0" u="none" strike="noStrike" cap="none" dirty="0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ознакомить детей с основами изобразительной деятельности,</a:t>
            </a:r>
            <a:r>
              <a:rPr lang="ru-RU" sz="2400" b="1" i="1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сформировать представление о культурных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   достопримечательностях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   города Омска,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   о творчестве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   омских художников.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3B1D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Users\user\Desktop\ПЕДАГОГ\ДЕТСКИЙ САД ИЗО\поделки\rjyrehc 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3284984"/>
            <a:ext cx="4286280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67544" y="274320"/>
            <a:ext cx="8466144" cy="3370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24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2400" b="1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Отличительной особенностью данной программы является то, что помимо задач эстетического воспитания, педагог решает </a:t>
            </a:r>
            <a:r>
              <a:rPr lang="ru-RU" sz="2400" b="1" i="0" u="none" strike="noStrike" cap="none" dirty="0" smtClean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задачу</a:t>
            </a:r>
            <a:br>
              <a:rPr lang="ru-RU" sz="2400" b="1" i="0" u="none" strike="noStrike" cap="none" dirty="0" smtClean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2400" b="1" i="0" u="none" strike="noStrike" cap="none" dirty="0" smtClean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патриотического воспитания </a:t>
            </a:r>
            <a:r>
              <a:rPr lang="ru-RU" sz="2400" b="1" i="0" u="none" strike="noStrike" cap="none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2400" b="1" i="0" u="none" strike="noStrike" cap="none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2400" b="1" i="0" u="none" strike="noStrike" cap="none" dirty="0" smtClean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детей </a:t>
            </a:r>
            <a:r>
              <a:rPr lang="ru-RU" sz="2400" b="1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средствами изобразительного искусства. </a:t>
            </a:r>
            <a:r>
              <a:rPr lang="ru-RU" sz="24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24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ru-RU" sz="24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2" name="Shape 122" descr="C:\Users\user\Downloads\i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3071810"/>
            <a:ext cx="4786346" cy="35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s968080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916832"/>
            <a:ext cx="288032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286248" y="2000240"/>
            <a:ext cx="4504564" cy="3972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Ориентирована на детей дошкольного возраста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                 (5-7 лет)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rgbClr val="3B1D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Направление: </a:t>
            </a:r>
            <a:r>
              <a:rPr lang="ru-RU" sz="2800" b="1" i="1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изобразительная деятельность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rgbClr val="3B1D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 Срок реализации  2 года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59632" y="260648"/>
            <a:ext cx="7498080" cy="115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ru-RU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Программа реализуется в рамках художественно-эстетической направленности</a:t>
            </a:r>
            <a: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ru-RU" sz="387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115616" y="260648"/>
            <a:ext cx="779071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2800" b="0" i="0" u="none" strike="noStrike" cap="none">
              <a:solidFill>
                <a:srgbClr val="5622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 descr="s96808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4221088"/>
            <a:ext cx="3168352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67544" y="-243408"/>
            <a:ext cx="8466144" cy="1152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Задачи программы: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07504" y="692696"/>
            <a:ext cx="8465024" cy="61653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704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Обучающие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Знакомить детей с различными видами изобразительного искусства.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Знакомить детей с многообразием художественных материалов и приемами работы с ними.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Знакомить детей с искусством родного края.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704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Развивающие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3858"/>
              <a:buFont typeface="Noto Sans Symbols"/>
              <a:buChar char="●"/>
            </a:pPr>
            <a:r>
              <a:rPr lang="ru-RU" sz="1704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Развивать художественный вкус, фантазию, изобретательность, пространственное воображение.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Развивать «чувство» цвета, формы, зрительную память, воображение.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Развивать умение строить композицию, организуя смысловые и композиционные связи между изображаемыми предметами.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Развивать у детей творческую активность и инициативу.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Обогащать визуальный опыт детей через посещение выставок, выходов на экскурсии к памятникам архитектуры, на природу.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704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Воспитательные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Воспитание патриотических чувств  ребенка  через любовь и привязанности к своей семье, дому, родному городу.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Воспитывать у детей чувство прекрасного, умение видеть красоту в окружающем мире.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Формировать устойчивый интерес к художественной деятельности.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200"/>
              <a:buFont typeface="Noto Sans Symbols"/>
              <a:buChar char="●"/>
            </a:pPr>
            <a:r>
              <a:rPr lang="ru-RU" sz="178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Формировать умение работать в коллективе.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17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538152" cy="980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Основные идеи: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23528" y="1052736"/>
            <a:ext cx="8610160" cy="5195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1.Создание </a:t>
            </a:r>
            <a:r>
              <a:rPr lang="ru-RU" sz="3200" b="1" i="1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ситуации успеха </a:t>
            </a:r>
            <a:r>
              <a:rPr lang="ru-RU" sz="32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для каждого ребенка.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00" b="1" i="1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2.«Отношения» </a:t>
            </a:r>
            <a:r>
              <a:rPr lang="ru-RU" sz="3200" b="1" i="0" u="none" strike="noStrike" cap="none">
                <a:solidFill>
                  <a:srgbClr val="3B1D14"/>
                </a:solidFill>
                <a:latin typeface="Calibri"/>
                <a:ea typeface="Calibri"/>
                <a:cs typeface="Calibri"/>
                <a:sym typeface="Calibri"/>
              </a:rPr>
              <a:t>как ведущая категория обучения.</a:t>
            </a:r>
          </a:p>
        </p:txBody>
      </p:sp>
      <p:pic>
        <p:nvPicPr>
          <p:cNvPr id="147" name="Shape 147" descr="C:\Users\user\Desktop\ФОТО по работе детей\фото изо\Изображение 0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52" y="3356992"/>
            <a:ext cx="3897177" cy="292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:\Users\user\Desktop\ФОТО по работе детей\фото изо\видео изо 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585" y="3356992"/>
            <a:ext cx="3960440" cy="297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95536" y="274320"/>
            <a:ext cx="853815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87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Принципы обучения:</a:t>
            </a:r>
            <a:r>
              <a:rPr lang="ru-RU" sz="38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8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251520" y="1142984"/>
            <a:ext cx="8682168" cy="504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Принцип развивающего и воспитывающего характера обучения.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Принцип доступности обучения.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Принцип связи обучения с жизнью.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Принцип наглядности.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Принцип целенаправленности.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23528" y="274320"/>
            <a:ext cx="861016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ru-RU" sz="387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Программа включает основные разделы: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95536" y="1772816"/>
            <a:ext cx="8605620" cy="25848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природы.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животных.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человека.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искусства.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3" name="Shape 163" descr="D:\Таня\фото изо\поделки\rjyrehc 009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5053" y="4085726"/>
            <a:ext cx="3116254" cy="233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C:\Users\user\Desktop\__практика фото\100_82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543" y="4127314"/>
            <a:ext cx="3005352" cy="237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C:\Users\user\Desktop\ФОТО по работе детей\поделки\rjyrehc 01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3306" y="3786190"/>
            <a:ext cx="2019423" cy="273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C:\Users\user\Desktop\__практика фото\100_82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446" y="4071942"/>
            <a:ext cx="3005352" cy="237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C:\Users\user\Downloads\пейзаж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6314" y="1214421"/>
            <a:ext cx="3786214" cy="235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95536" y="214290"/>
            <a:ext cx="8538152" cy="12704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Содержание образовательной программы:</a:t>
            </a:r>
            <a: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ru-RU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ru-RU" sz="387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67544" y="1142984"/>
            <a:ext cx="8280920" cy="504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Мир природы.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0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Теоретическая  часть: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Беседы о природе Сибирского края.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- Экскурсии в парки и скверы города.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ru-RU" sz="1800" b="0" i="1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Практическая  часть: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Изображение различными художественными материалами (гуашь, акварель, уголь, сангина, тушь, пластилин) неба, земли, деревьев, трав, цветов, овощей, фруктов, явлений природы Сибирского края и пейзажей города Омска в разные времена года.</a:t>
            </a:r>
          </a:p>
        </p:txBody>
      </p:sp>
      <p:pic>
        <p:nvPicPr>
          <p:cNvPr id="174" name="Shape 174" descr="C:\Users\user\Downloads\пейзаж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64" y="5000636"/>
            <a:ext cx="2106918" cy="1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C:\Users\user\Downloads\портрет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6050" y="4857760"/>
            <a:ext cx="128588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:\Users\user\Downloads\натр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34" y="4929198"/>
            <a:ext cx="2037190" cy="152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C:\Users\user\Downloads\портрет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7686" y="4929198"/>
            <a:ext cx="2000264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906</Words>
  <Application>Microsoft Office PowerPoint</Application>
  <PresentationFormat>Экран (4:3)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Cabin</vt:lpstr>
      <vt:lpstr>Noto Sans Symbols</vt:lpstr>
      <vt:lpstr>Verdana</vt:lpstr>
      <vt:lpstr>Солнцестояние</vt:lpstr>
      <vt:lpstr>БОЙНАЗАРОВА ТАТЬЯНА ЕВГЕНИЕВНА педагог высшей квалификационной категории </vt:lpstr>
      <vt:lpstr>Цель программы:</vt:lpstr>
      <vt:lpstr> Отличительной особенностью данной программы является то, что помимо задач эстетического воспитания, педагог решает задачу  патриотического воспитания  детей средствами изобразительного искусства.  </vt:lpstr>
      <vt:lpstr> Программа реализуется в рамках художественно-эстетической направленности </vt:lpstr>
      <vt:lpstr>Задачи программы:</vt:lpstr>
      <vt:lpstr>Основные идеи:</vt:lpstr>
      <vt:lpstr>Принципы обучения: </vt:lpstr>
      <vt:lpstr>Программа включает основные разделы:</vt:lpstr>
      <vt:lpstr>Содержание образовательной программы: </vt:lpstr>
      <vt:lpstr>Слайд 10</vt:lpstr>
      <vt:lpstr>Слайд 11</vt:lpstr>
      <vt:lpstr>Слайд 12</vt:lpstr>
      <vt:lpstr>Ожидаемые    результаты </vt:lpstr>
      <vt:lpstr>Ожидаемые    результаты </vt:lpstr>
      <vt:lpstr>В результате реализации программы дети должны:</vt:lpstr>
      <vt:lpstr>Формами подведения итогов реализации программы являются: ● выставки детских работ; ● открытые занятия для родителей; ● участие в мероприятиях разного уровня.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БОЙНАЗАРОВА ТАТЬЯНА ЕВГЕНИЕВНА педагог высшей квалификационной категории </dc:title>
  <cp:lastModifiedBy>user</cp:lastModifiedBy>
  <cp:revision>5</cp:revision>
  <dcterms:modified xsi:type="dcterms:W3CDTF">2026-03-17T05:55:10Z</dcterms:modified>
</cp:coreProperties>
</file>