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302" r:id="rId3"/>
    <p:sldId id="308" r:id="rId4"/>
    <p:sldId id="307" r:id="rId5"/>
    <p:sldId id="319" r:id="rId6"/>
    <p:sldId id="309" r:id="rId7"/>
    <p:sldId id="310" r:id="rId8"/>
    <p:sldId id="303" r:id="rId9"/>
    <p:sldId id="31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A0BEE-51AB-41C0-9B94-2AB4E4C317C1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350EB-F9B5-4643-95C6-35BDF4754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512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150608" cy="217627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885944"/>
            <a:ext cx="3880104" cy="197205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9880" y="2253835"/>
            <a:ext cx="86343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/>
            <a:r>
              <a:rPr lang="ru-RU" sz="4000" b="1" dirty="0">
                <a:solidFill>
                  <a:srgbClr val="002060"/>
                </a:solidFill>
              </a:rPr>
              <a:t>Содержание выпускного экзамена для классов психолого-педагогической направленности организаций-партнёров </a:t>
            </a:r>
            <a:r>
              <a:rPr lang="ru-RU" sz="4000" b="1" dirty="0" err="1">
                <a:solidFill>
                  <a:srgbClr val="002060"/>
                </a:solidFill>
              </a:rPr>
              <a:t>ОмГПУ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endParaRPr lang="ru" sz="4000" b="1" dirty="0">
              <a:solidFill>
                <a:srgbClr val="00206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04281" y="1588956"/>
            <a:ext cx="8745166" cy="30263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выпускного экзамена </a:t>
            </a:r>
          </a:p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обучающихся </a:t>
            </a:r>
          </a:p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психолого-педагогической направленности организаций-партнёров </a:t>
            </a:r>
          </a:p>
          <a:p>
            <a:pPr>
              <a:lnSpc>
                <a:spcPct val="100000"/>
              </a:lnSpc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90344" cy="5547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90344" cy="554736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992754" y="0"/>
            <a:ext cx="7886700" cy="82772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экзамена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0" y="554636"/>
            <a:ext cx="8889167" cy="6303364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Мотивационное письмо – 25 баллов </a:t>
            </a:r>
            <a:b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</a:br>
            <a:r>
              <a:rPr lang="ru-RU" sz="2400" dirty="0"/>
              <a:t>Это </a:t>
            </a:r>
            <a:r>
              <a:rPr lang="ru-RU" sz="2400" b="1" dirty="0"/>
              <a:t>эссе</a:t>
            </a:r>
            <a:r>
              <a:rPr lang="ru-RU" sz="2400" dirty="0"/>
              <a:t>, объемом </a:t>
            </a:r>
            <a:r>
              <a:rPr lang="ru-RU" sz="2400" b="1" dirty="0"/>
              <a:t>1 страница </a:t>
            </a:r>
            <a:r>
              <a:rPr lang="ru-RU" sz="2400" dirty="0"/>
              <a:t>(Шрифт </a:t>
            </a:r>
            <a:r>
              <a:rPr lang="en-US" sz="2400" dirty="0"/>
              <a:t>Times New Roman</a:t>
            </a:r>
            <a:r>
              <a:rPr lang="ru-RU" sz="2400" dirty="0"/>
              <a:t>, размер (кегль) 14, междустрочный интервал 1), состоящее из трех частей - </a:t>
            </a:r>
            <a:r>
              <a:rPr lang="ru-RU" sz="2400" b="1" dirty="0"/>
              <a:t>вступление</a:t>
            </a:r>
            <a:r>
              <a:rPr lang="ru-RU" sz="2400" dirty="0"/>
              <a:t>, </a:t>
            </a:r>
            <a:r>
              <a:rPr lang="ru-RU" sz="2400" b="1" dirty="0"/>
              <a:t>основная часть и заключение</a:t>
            </a:r>
            <a:r>
              <a:rPr lang="ru-RU" sz="2400" dirty="0"/>
              <a:t>. Все три части мотивационного письма должны быть </a:t>
            </a:r>
            <a:r>
              <a:rPr lang="ru-RU" sz="2400" b="1" dirty="0"/>
              <a:t>четко структурированы и содержать ответы на следующие вопросы: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Как и почему вам стал интересна профессия педагога?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Как вы можете продемонстрировать этот интерес?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Какие карьерные перспективы вы рассматриваете?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Какими навыками и персональными качествами вы обладаете?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Каковы ваши достижения и опыт?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Как вы проявляете сильные стороны своей личности в жизни, и как они помогут Вам в профессиональной деятельности?</a:t>
            </a:r>
          </a:p>
          <a:p>
            <a:r>
              <a:rPr lang="ru-RU" b="1" dirty="0"/>
              <a:t>Критерии оценки мотивационного письма</a:t>
            </a:r>
            <a:r>
              <a:rPr lang="ru-RU" dirty="0"/>
              <a:t>: </a:t>
            </a:r>
            <a:r>
              <a:rPr lang="ru-RU" b="1" dirty="0"/>
              <a:t>оригинальность</a:t>
            </a:r>
            <a:r>
              <a:rPr lang="ru-RU" dirty="0"/>
              <a:t> - нестандартность, самобытность, уникальность изложения своих мыслей, идей и доказательств. </a:t>
            </a:r>
            <a:r>
              <a:rPr lang="ru-RU" b="1" dirty="0"/>
              <a:t>Анализ собственных возможностей </a:t>
            </a:r>
            <a:r>
              <a:rPr lang="ru-RU" dirty="0"/>
              <a:t>- определение благоприятных возможностей (ресурсов) и причин собственного успеха. </a:t>
            </a:r>
            <a:r>
              <a:rPr lang="ru-RU" b="1" dirty="0"/>
              <a:t>Аргументация собственной позиции </a:t>
            </a:r>
            <a:r>
              <a:rPr lang="ru-RU" dirty="0"/>
              <a:t>- указание в мотивационном письме доказательств, фактов, </a:t>
            </a:r>
            <a:r>
              <a:rPr lang="ru-RU" i="1" dirty="0"/>
              <a:t>примеров личных достижений </a:t>
            </a:r>
            <a:r>
              <a:rPr lang="ru-RU" dirty="0"/>
              <a:t>/ жизненного опыта. </a:t>
            </a:r>
            <a:r>
              <a:rPr lang="ru-RU" b="1" dirty="0"/>
              <a:t>Готовность к будущей педагогической деятельности </a:t>
            </a:r>
            <a:r>
              <a:rPr lang="ru-RU" dirty="0"/>
              <a:t>- описание </a:t>
            </a:r>
            <a:r>
              <a:rPr lang="ru-RU" i="1" dirty="0"/>
              <a:t>сильных сторон и преимуществ</a:t>
            </a:r>
            <a:r>
              <a:rPr lang="ru-RU" dirty="0"/>
              <a:t>, которые позволят добиться успеха в педагогической деятельности.</a:t>
            </a:r>
          </a:p>
          <a:p>
            <a:endParaRPr lang="ru-RU" sz="24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31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3991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90344" cy="554736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992754" y="0"/>
            <a:ext cx="7886700" cy="82772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экзамена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0" y="554636"/>
            <a:ext cx="8889167" cy="630336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2. Тестовые задания (автоматизированные) </a:t>
            </a:r>
            <a:r>
              <a:rPr kumimoji="0" lang="ru-RU" sz="2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на основе перечня вопросов открытого банка заданий ЕГЭ по обществознанию, блока «Человек и общество»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– 30 баллов </a:t>
            </a:r>
          </a:p>
          <a:p>
            <a:pPr lvl="0">
              <a:defRPr/>
            </a:pPr>
            <a:b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</a:br>
            <a:r>
              <a:rPr lang="ru-RU" sz="2400" dirty="0"/>
              <a:t>10 разноплановых заданий: </a:t>
            </a:r>
          </a:p>
          <a:p>
            <a:pPr lvl="0">
              <a:defRPr/>
            </a:pPr>
            <a:r>
              <a:rPr lang="ru-RU" sz="2400" dirty="0"/>
              <a:t>выбор 1 правильного варианта ответа; </a:t>
            </a:r>
          </a:p>
          <a:p>
            <a:pPr lvl="0">
              <a:defRPr/>
            </a:pPr>
            <a:r>
              <a:rPr lang="ru-RU" sz="2400" dirty="0"/>
              <a:t>выбор нескольких правильных вариантов ответа; </a:t>
            </a:r>
          </a:p>
          <a:p>
            <a:pPr lvl="0">
              <a:defRPr/>
            </a:pPr>
            <a:r>
              <a:rPr lang="ru-RU" sz="2400" dirty="0"/>
              <a:t>определение верного утверждение; на соответствие; </a:t>
            </a:r>
          </a:p>
          <a:p>
            <a:pPr lvl="0">
              <a:defRPr/>
            </a:pPr>
            <a:r>
              <a:rPr lang="ru-RU" sz="2400" dirty="0"/>
              <a:t>найти из перечня «лишнее» или обобщающее слово (словосочетание); </a:t>
            </a:r>
          </a:p>
          <a:p>
            <a:pPr lvl="0">
              <a:defRPr/>
            </a:pPr>
            <a:r>
              <a:rPr lang="ru-RU" sz="2400" dirty="0"/>
              <a:t>описание ситуации и вопрос к ней; </a:t>
            </a:r>
          </a:p>
          <a:p>
            <a:pPr lvl="0">
              <a:defRPr/>
            </a:pPr>
            <a:r>
              <a:rPr lang="ru-RU" sz="2400" dirty="0"/>
              <a:t>вписать пропущенное слово в таблицу / схему; </a:t>
            </a:r>
          </a:p>
          <a:p>
            <a:pPr lvl="0">
              <a:defRPr/>
            </a:pPr>
            <a:r>
              <a:rPr lang="ru-RU" sz="2400" dirty="0"/>
              <a:t>вставить в текст слова из предлагаемого перечня слов. </a:t>
            </a:r>
            <a:endParaRPr kumimoji="0" lang="ru-RU" sz="24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Times New Roman" panose="02020603050405020304" pitchFamily="18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2F9FCFF-0375-2940-CA8D-C4A6ADD2EF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70"/>
          <a:stretch/>
        </p:blipFill>
        <p:spPr>
          <a:xfrm>
            <a:off x="0" y="571500"/>
            <a:ext cx="9144000" cy="529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468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90344" cy="554736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992754" y="0"/>
            <a:ext cx="7886700" cy="82772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экзамена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99768" y="1160206"/>
            <a:ext cx="8289399" cy="569779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3. Кейс по педагогическому</a:t>
            </a:r>
            <a:r>
              <a:rPr kumimoji="0" lang="ru-RU" sz="2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 произведению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– 45 баллов </a:t>
            </a:r>
            <a:b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</a:br>
            <a:r>
              <a:rPr lang="ru-RU" sz="2000" dirty="0"/>
              <a:t>Прочитайте текст. Ответьте на вопросы и выполните задания:</a:t>
            </a:r>
          </a:p>
          <a:p>
            <a:endParaRPr lang="ru-RU" sz="2000" dirty="0"/>
          </a:p>
          <a:p>
            <a:r>
              <a:rPr lang="ru-RU" sz="2000" dirty="0"/>
              <a:t>1. Выбор варианта ответа</a:t>
            </a:r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2. Отметьте все верные утверждения:</a:t>
            </a:r>
          </a:p>
          <a:p>
            <a:r>
              <a:rPr lang="ru-RU" sz="2000" dirty="0"/>
              <a:t> </a:t>
            </a:r>
          </a:p>
          <a:p>
            <a:r>
              <a:rPr lang="ru-RU" sz="2000" dirty="0"/>
              <a:t>3. Краткий письменный ответ на вопрос</a:t>
            </a:r>
          </a:p>
          <a:p>
            <a:r>
              <a:rPr lang="ru-RU" dirty="0"/>
              <a:t> 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31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AutoShape 2" descr="ручка, писать, писать бесплатно значок - Icon-Icons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758" y="3676463"/>
            <a:ext cx="2852072" cy="2852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2404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90344" cy="554736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992754" y="0"/>
            <a:ext cx="7886700" cy="82772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экзамена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0" y="554636"/>
            <a:ext cx="8889167" cy="630336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/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3. Кейс</a:t>
            </a:r>
            <a:r>
              <a:rPr kumimoji="0" lang="ru-RU" sz="2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– 45 баллов </a:t>
            </a:r>
            <a:b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</a:b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Times New Roman" panose="02020603050405020304" pitchFamily="18" charset="0"/>
            </a:endParaRPr>
          </a:p>
          <a:p>
            <a:pPr lvl="1"/>
            <a:r>
              <a:rPr lang="ru-RU" sz="2400" b="1" dirty="0"/>
              <a:t>Критерии оценки кейса: </a:t>
            </a:r>
          </a:p>
          <a:p>
            <a:pPr lvl="1"/>
            <a:r>
              <a:rPr lang="ru-RU" sz="2400" dirty="0"/>
              <a:t>способность </a:t>
            </a:r>
            <a:r>
              <a:rPr lang="ru-RU" sz="2400" i="1" dirty="0"/>
              <a:t>понимать</a:t>
            </a:r>
            <a:r>
              <a:rPr lang="ru-RU" sz="2400" dirty="0"/>
              <a:t> (выявлять буквальный смысл текста), предполагает </a:t>
            </a:r>
            <a:r>
              <a:rPr lang="ru-RU" sz="2400" i="1" dirty="0"/>
              <a:t>выбор правильного ответа </a:t>
            </a:r>
            <a:r>
              <a:rPr lang="ru-RU" sz="2400" dirty="0"/>
              <a:t>из заданных (проверяется автоматически); </a:t>
            </a:r>
          </a:p>
          <a:p>
            <a:pPr lvl="1"/>
            <a:r>
              <a:rPr lang="ru-RU" sz="2400" dirty="0"/>
              <a:t>способность </a:t>
            </a:r>
            <a:r>
              <a:rPr lang="ru-RU" sz="2400" i="1" dirty="0"/>
              <a:t>интерпретировать</a:t>
            </a:r>
            <a:r>
              <a:rPr lang="ru-RU" sz="2400" dirty="0"/>
              <a:t> педагогический текст (осмысливать содержание и форму текста), предполагает задание на сложный </a:t>
            </a:r>
            <a:r>
              <a:rPr lang="ru-RU" sz="2400" i="1" dirty="0"/>
              <a:t>множественный выбор </a:t>
            </a:r>
            <a:r>
              <a:rPr lang="ru-RU" sz="2400" dirty="0"/>
              <a:t>(проверяется автоматически); </a:t>
            </a:r>
          </a:p>
          <a:p>
            <a:pPr lvl="1"/>
            <a:r>
              <a:rPr lang="ru-RU" sz="2400" dirty="0"/>
              <a:t>способность </a:t>
            </a:r>
            <a:r>
              <a:rPr lang="ru-RU" sz="2400" i="1" dirty="0"/>
              <a:t>обобщать и оценивать </a:t>
            </a:r>
            <a:r>
              <a:rPr lang="ru-RU" sz="2400" dirty="0"/>
              <a:t>информацию, делать </a:t>
            </a:r>
            <a:r>
              <a:rPr lang="ru-RU" sz="2400" i="1" dirty="0"/>
              <a:t>выводы и аргументировать свою позицию</a:t>
            </a:r>
            <a:r>
              <a:rPr lang="ru-RU" sz="2400" dirty="0"/>
              <a:t>, предполагает </a:t>
            </a:r>
            <a:r>
              <a:rPr lang="ru-RU" sz="2400" i="1" dirty="0"/>
              <a:t>задание с развернутым ответом </a:t>
            </a:r>
            <a:r>
              <a:rPr lang="ru-RU" sz="2400" dirty="0"/>
              <a:t>(экспертная проверка).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24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Times New Roman" panose="02020603050405020304" pitchFamily="18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23062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90344" cy="554736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947784" y="0"/>
            <a:ext cx="7886700" cy="82772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экзамена учитываются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как индивидуальное достижение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28650" y="1079292"/>
            <a:ext cx="8110616" cy="492622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начисления дополнительных баллов –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участника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будет организован на образовательном портале «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65825"/>
              </p:ext>
            </p:extLst>
          </p:nvPr>
        </p:nvGraphicFramePr>
        <p:xfrm>
          <a:off x="1890913" y="1989862"/>
          <a:ext cx="5362174" cy="3344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1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0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4863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r>
                        <a:rPr lang="ru-RU" sz="2800" b="1" i="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экзамен</a:t>
                      </a:r>
                      <a:endParaRPr lang="ru-RU" sz="2800" b="1" i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Начисляемые</a:t>
                      </a:r>
                      <a:r>
                        <a:rPr lang="ru-RU" sz="2800" b="1" i="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баллы при поступлении</a:t>
                      </a:r>
                      <a:endParaRPr lang="ru-RU" sz="2800" b="1" i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087">
                <a:tc>
                  <a:txBody>
                    <a:bodyPr/>
                    <a:lstStyle/>
                    <a:p>
                      <a:pPr algn="ctr"/>
                      <a:r>
                        <a:rPr lang="ru-RU" sz="28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30-60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087">
                <a:tc>
                  <a:txBody>
                    <a:bodyPr/>
                    <a:lstStyle/>
                    <a:p>
                      <a:pPr algn="ctr"/>
                      <a:r>
                        <a:rPr lang="ru-RU" sz="28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61-80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087">
                <a:tc>
                  <a:txBody>
                    <a:bodyPr/>
                    <a:lstStyle/>
                    <a:p>
                      <a:pPr algn="ctr"/>
                      <a:r>
                        <a:rPr lang="ru-RU" sz="28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81-100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90344" cy="554736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947784" y="0"/>
            <a:ext cx="7886700" cy="82772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Мотивационное письмо</a:t>
            </a:r>
            <a:endParaRPr kumimoji="0" lang="ru-RU" sz="280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038" y="554736"/>
            <a:ext cx="831751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42950"/>
            <a:r>
              <a:rPr lang="ru-RU" sz="3600" dirty="0"/>
              <a:t>Прислать до 19 апреля мне в ЛС</a:t>
            </a:r>
          </a:p>
          <a:p>
            <a:pPr indent="-742950"/>
            <a:endParaRPr lang="ru-RU" sz="3600" dirty="0"/>
          </a:p>
          <a:p>
            <a:pPr indent="-742950"/>
            <a:r>
              <a:rPr lang="ru-RU" sz="3600" b="1" dirty="0"/>
              <a:t>Упомянуть участие в</a:t>
            </a:r>
            <a:r>
              <a:rPr lang="ru-RU" sz="3600" dirty="0"/>
              <a:t>:</a:t>
            </a:r>
          </a:p>
          <a:p>
            <a:pPr indent="-742950">
              <a:buFont typeface="Arial" panose="020B0604020202020204" pitchFamily="34" charset="0"/>
              <a:buChar char="•"/>
            </a:pPr>
            <a:r>
              <a:rPr lang="ru-RU" sz="3600" dirty="0"/>
              <a:t>Региональном слёте КППН, </a:t>
            </a:r>
          </a:p>
          <a:p>
            <a:pPr indent="-742950">
              <a:buFont typeface="Arial" panose="020B0604020202020204" pitchFamily="34" charset="0"/>
              <a:buChar char="•"/>
            </a:pPr>
            <a:r>
              <a:rPr lang="ru-RU" sz="3600" dirty="0"/>
              <a:t>Профессиональных пробах,</a:t>
            </a:r>
          </a:p>
          <a:p>
            <a:pPr indent="-742950">
              <a:buFont typeface="Arial" panose="020B0604020202020204" pitchFamily="34" charset="0"/>
              <a:buChar char="•"/>
            </a:pPr>
            <a:r>
              <a:rPr lang="ru-RU" sz="3600" dirty="0"/>
              <a:t>Мероприятиях проекта «Будущий учитель-учитель будущего»,</a:t>
            </a:r>
          </a:p>
          <a:p>
            <a:pPr indent="-742950"/>
            <a:r>
              <a:rPr lang="ru-RU" sz="3600" b="1" dirty="0"/>
              <a:t>Обучение</a:t>
            </a:r>
            <a:r>
              <a:rPr lang="ru-RU" sz="3600" dirty="0"/>
              <a:t> по дополнительной общеобразовательной общеразвивающей программе «ПЕД?КЛАСС!»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</TotalTime>
  <Words>485</Words>
  <Application>Microsoft Office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subject/>
  <dc:creator>user</dc:creator>
  <cp:keywords/>
  <cp:lastModifiedBy>Октябрина</cp:lastModifiedBy>
  <cp:revision>128</cp:revision>
  <dcterms:modified xsi:type="dcterms:W3CDTF">2025-04-14T11:28:10Z</dcterms:modified>
</cp:coreProperties>
</file>