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87" autoAdjust="0"/>
  </p:normalViewPr>
  <p:slideViewPr>
    <p:cSldViewPr snapToGrid="0">
      <p:cViewPr varScale="1">
        <p:scale>
          <a:sx n="69" d="100"/>
          <a:sy n="69" d="100"/>
        </p:scale>
        <p:origin x="133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122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theme" Target="theme/theme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handoutMaster" Target="handoutMasters/handout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notesMaster" Target="notesMasters/notesMaster1.xml" /><Relationship Id="rId69" Type="http://schemas.openxmlformats.org/officeDocument/2006/relationships/tableStyles" Target="tableStyle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viewProps" Target="viewProp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6EB7F3A-E227-4B09-A6DA-9E5359D59B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6769D3-10D8-4527-B272-B99A9423AF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C35A5-9848-469C-83AB-FD315E8AEBFF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97E38E-AFDE-4E09-80A9-EAB038404A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F70C59-884C-4904-8AAA-9F61AB0A65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C003B-D617-499F-8C84-68664E0175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7829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AC277-D0F9-4661-AAE3-630DC6B7DB96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633E1-4053-4ED4-A2DD-DECFFE67E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457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633E1-4053-4ED4-A2DD-DECFFE67E2D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28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633E1-4053-4ED4-A2DD-DECFFE67E2D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256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3.png" /><Relationship Id="rId5" Type="http://schemas.openxmlformats.org/officeDocument/2006/relationships/slide" Target="../slides/slide2.xml" /><Relationship Id="rId4" Type="http://schemas.openxmlformats.org/officeDocument/2006/relationships/image" Target="../media/image1.png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1.png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 /><Relationship Id="rId7" Type="http://schemas.openxmlformats.org/officeDocument/2006/relationships/image" Target="../media/image4.png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1.png" /><Relationship Id="rId5" Type="http://schemas.microsoft.com/office/2007/relationships/hdphoto" Target="../media/hdphoto1.wdp" /><Relationship Id="rId4" Type="http://schemas.openxmlformats.org/officeDocument/2006/relationships/image" Target="../media/image2.png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0" name="Рисунок 11">
            <a:extLst>
              <a:ext uri="{FF2B5EF4-FFF2-40B4-BE49-F238E27FC236}">
                <a16:creationId xmlns:a16="http://schemas.microsoft.com/office/drawing/2014/main" id="{F33E8ED0-F148-44E2-9D0C-A4B93B92BF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0F9CA7-B4A1-43D2-8CEE-8B4AC5310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effectLst>
            <a:outerShdw blurRad="1206500" dist="50800" dir="5400000" sx="52000" sy="52000" algn="ctr" rotWithShape="0">
              <a:srgbClr val="000000">
                <a:alpha val="2000"/>
              </a:srgbClr>
            </a:outerShdw>
            <a:reflection endPos="0" dist="508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607548-2C8B-4DCA-A2CC-04DD5A8890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1" y="6287312"/>
            <a:ext cx="657898" cy="47105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D0A86AF-2D86-4EEB-8810-6E3DFC03DBA6}"/>
              </a:ext>
            </a:extLst>
          </p:cNvPr>
          <p:cNvSpPr/>
          <p:nvPr userDrawn="1"/>
        </p:nvSpPr>
        <p:spPr>
          <a:xfrm>
            <a:off x="786149" y="6422509"/>
            <a:ext cx="1525354" cy="276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©www.leonidkulik.ru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>
            <a:hlinkClick r:id="rId5" action="ppaction://hlinksldjump"/>
            <a:extLst>
              <a:ext uri="{FF2B5EF4-FFF2-40B4-BE49-F238E27FC236}">
                <a16:creationId xmlns:a16="http://schemas.microsoft.com/office/drawing/2014/main" id="{058FF4B4-83DA-43E0-9CF9-E6F174825C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70" y="6085507"/>
            <a:ext cx="672860" cy="67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11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505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389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E16635-8978-49A2-99D2-E91709403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33" y="6356351"/>
            <a:ext cx="657898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94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07CC1-4C28-4655-89DB-367587484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B9EFE1-DCCD-4DDD-8905-69E76486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D4A93C-6A3A-4D9E-A744-AACEB753D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89832-71E2-4DDA-8BF3-57F251F40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4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0EAFDF-9077-4754-A263-21A88E527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effectLst>
            <a:outerShdw blurRad="1206500" dist="50800" dir="5400000" sx="52000" sy="52000" algn="ctr" rotWithShape="0">
              <a:srgbClr val="000000">
                <a:alpha val="2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5013"/>
            <a:ext cx="78867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B78A8C-DB94-4C4A-A06B-B43EF2B433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1" y="6287312"/>
            <a:ext cx="657898" cy="4710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97BAD4-6E3F-4F8B-A551-0EEE4EEAC733}"/>
              </a:ext>
            </a:extLst>
          </p:cNvPr>
          <p:cNvSpPr/>
          <p:nvPr userDrawn="1"/>
        </p:nvSpPr>
        <p:spPr>
          <a:xfrm>
            <a:off x="786149" y="6422509"/>
            <a:ext cx="1525354" cy="276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©www.leonidkulik.ru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0EAFDF-9077-4754-A263-21A88E5270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effectLst>
            <a:outerShdw blurRad="1206500" dist="50800" dir="5400000" sx="52000" sy="52000" algn="ctr" rotWithShape="0">
              <a:srgbClr val="000000">
                <a:alpha val="2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B78A8C-DB94-4C4A-A06B-B43EF2B433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1" y="6287312"/>
            <a:ext cx="657898" cy="4710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B97BAD4-6E3F-4F8B-A551-0EEE4EEAC733}"/>
              </a:ext>
            </a:extLst>
          </p:cNvPr>
          <p:cNvSpPr/>
          <p:nvPr userDrawn="1"/>
        </p:nvSpPr>
        <p:spPr>
          <a:xfrm>
            <a:off x="786149" y="6422509"/>
            <a:ext cx="1525354" cy="276999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5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©www.leonidkulik.ru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C953896-F86D-4C4F-B931-15F8E6AC8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412B39E-7612-4318-B3F8-EE36763905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9916A95-9712-4585-B289-8EB3C8DCA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pic>
        <p:nvPicPr>
          <p:cNvPr id="5" name="Театральные шумы — 1 минута, ПОШЛА! (www.mixmuz.ru)">
            <a:hlinkClick r:id="" action="ppaction://media"/>
            <a:extLst>
              <a:ext uri="{FF2B5EF4-FFF2-40B4-BE49-F238E27FC236}">
                <a16:creationId xmlns:a16="http://schemas.microsoft.com/office/drawing/2014/main" id="{CB2AD91E-AEEB-4924-B14F-C61CC3614812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27280" y="6422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9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40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128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6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80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07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2446F-F4F3-4BE8-BD6F-FB718643FC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43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AEA35-2B1A-4A73-AA0E-928A6006D62D}" type="datetimeFigureOut">
              <a:rPr lang="ru-RU" smtClean="0"/>
              <a:t>14.11.2025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www.leonidkulik.ru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B0AF00-2A01-43C6-A277-9C23587377B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1" y="6282053"/>
            <a:ext cx="657898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7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7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3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3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 /><Relationship Id="rId13" Type="http://schemas.openxmlformats.org/officeDocument/2006/relationships/slide" Target="slide27.xml" /><Relationship Id="rId18" Type="http://schemas.openxmlformats.org/officeDocument/2006/relationships/slide" Target="slide37.xml" /><Relationship Id="rId26" Type="http://schemas.openxmlformats.org/officeDocument/2006/relationships/slide" Target="slide43.xml" /><Relationship Id="rId3" Type="http://schemas.openxmlformats.org/officeDocument/2006/relationships/slide" Target="slide7.xml" /><Relationship Id="rId21" Type="http://schemas.openxmlformats.org/officeDocument/2006/relationships/slide" Target="slide33.xml" /><Relationship Id="rId7" Type="http://schemas.openxmlformats.org/officeDocument/2006/relationships/slide" Target="slide11.xml" /><Relationship Id="rId12" Type="http://schemas.openxmlformats.org/officeDocument/2006/relationships/slide" Target="slide21.xml" /><Relationship Id="rId17" Type="http://schemas.openxmlformats.org/officeDocument/2006/relationships/slide" Target="slide31.xml" /><Relationship Id="rId25" Type="http://schemas.openxmlformats.org/officeDocument/2006/relationships/slide" Target="slide45.xml" /><Relationship Id="rId2" Type="http://schemas.openxmlformats.org/officeDocument/2006/relationships/notesSlide" Target="../notesSlides/notesSlide1.xml" /><Relationship Id="rId16" Type="http://schemas.openxmlformats.org/officeDocument/2006/relationships/slide" Target="slide23.xml" /><Relationship Id="rId20" Type="http://schemas.openxmlformats.org/officeDocument/2006/relationships/slide" Target="slide35.xml" /><Relationship Id="rId29" Type="http://schemas.openxmlformats.org/officeDocument/2006/relationships/slide" Target="slide59.xml" /><Relationship Id="rId1" Type="http://schemas.openxmlformats.org/officeDocument/2006/relationships/slideLayout" Target="../slideLayouts/slideLayout2.xml" /><Relationship Id="rId6" Type="http://schemas.openxmlformats.org/officeDocument/2006/relationships/slide" Target="slide3.xml" /><Relationship Id="rId11" Type="http://schemas.openxmlformats.org/officeDocument/2006/relationships/slide" Target="slide13.xml" /><Relationship Id="rId24" Type="http://schemas.openxmlformats.org/officeDocument/2006/relationships/slide" Target="slide49.xml" /><Relationship Id="rId32" Type="http://schemas.openxmlformats.org/officeDocument/2006/relationships/slide" Target="slide61.xml" /><Relationship Id="rId5" Type="http://schemas.openxmlformats.org/officeDocument/2006/relationships/slide" Target="slide5.xml" /><Relationship Id="rId15" Type="http://schemas.openxmlformats.org/officeDocument/2006/relationships/slide" Target="slide25.xml" /><Relationship Id="rId23" Type="http://schemas.openxmlformats.org/officeDocument/2006/relationships/slide" Target="slide47.xml" /><Relationship Id="rId28" Type="http://schemas.openxmlformats.org/officeDocument/2006/relationships/slide" Target="slide57.xml" /><Relationship Id="rId10" Type="http://schemas.openxmlformats.org/officeDocument/2006/relationships/slide" Target="slide15.xml" /><Relationship Id="rId19" Type="http://schemas.openxmlformats.org/officeDocument/2006/relationships/slide" Target="slide39.xml" /><Relationship Id="rId31" Type="http://schemas.openxmlformats.org/officeDocument/2006/relationships/slide" Target="slide53.xml" /><Relationship Id="rId4" Type="http://schemas.openxmlformats.org/officeDocument/2006/relationships/slide" Target="slide9.xml" /><Relationship Id="rId9" Type="http://schemas.openxmlformats.org/officeDocument/2006/relationships/slide" Target="slide19.xml" /><Relationship Id="rId14" Type="http://schemas.openxmlformats.org/officeDocument/2006/relationships/slide" Target="slide29.xml" /><Relationship Id="rId22" Type="http://schemas.openxmlformats.org/officeDocument/2006/relationships/slide" Target="slide41.xml" /><Relationship Id="rId27" Type="http://schemas.openxmlformats.org/officeDocument/2006/relationships/slide" Target="slide51.xml" /><Relationship Id="rId30" Type="http://schemas.openxmlformats.org/officeDocument/2006/relationships/slide" Target="slide55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3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3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3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3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3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3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3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3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3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3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3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3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3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1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3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1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3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1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3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1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1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1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1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3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67EC29-CEB8-DDB1-063E-9AA45E86B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46" y="1138142"/>
            <a:ext cx="5090406" cy="477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11DE0C-B883-4F9F-88BB-7F9857151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633287-BE1B-4868-82DE-4DFBAD317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91" y="5957456"/>
            <a:ext cx="5500255" cy="83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одзаголовок 16">
            <a:extLst>
              <a:ext uri="{FF2B5EF4-FFF2-40B4-BE49-F238E27FC236}">
                <a16:creationId xmlns:a16="http://schemas.microsoft.com/office/drawing/2014/main" id="{84D1FCD1-B365-4444-949D-875DA8A0A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672" y="6141028"/>
            <a:ext cx="6858000" cy="464127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Своя игра «Древний Рим»</a:t>
            </a:r>
          </a:p>
        </p:txBody>
      </p:sp>
    </p:spTree>
    <p:extLst>
      <p:ext uri="{BB962C8B-B14F-4D97-AF65-F5344CB8AC3E}">
        <p14:creationId xmlns:p14="http://schemas.microsoft.com/office/powerpoint/2010/main" val="213275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FE036708-998B-4C3E-8ACB-D8DD6BC66B1A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Гай Юлий Цезарь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289995E-D7BB-1C14-803A-1D5DE07C6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046" y="1634911"/>
            <a:ext cx="4099907" cy="4738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71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человек стал первым пожизненным императором.</a:t>
            </a: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003DBF7-9F31-736E-BDA0-7C90F1B1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97" y="2025337"/>
            <a:ext cx="3728605" cy="4826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CC7BF9A3-7B1C-441A-86AD-18BD921EAC8B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Октавиан Август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4663C0F-5745-2F9C-B4E4-F61A2FE2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07" y="1607126"/>
            <a:ext cx="7125785" cy="4405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907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фраза звучит, когда предаёт близкий друг или соратник. </a:t>
            </a: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Археологи установили точное место убийства Цезаря">
            <a:extLst>
              <a:ext uri="{FF2B5EF4-FFF2-40B4-BE49-F238E27FC236}">
                <a16:creationId xmlns:a16="http://schemas.microsoft.com/office/drawing/2014/main" id="{CF0330BC-AAE6-D342-E535-4DFEFAF85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587" y="2010768"/>
            <a:ext cx="3782825" cy="436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16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C5B5D10A-9C96-4232-9FD8-54AAC9D503CC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ты, Брут!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83F75743-0A83-31C5-C32D-344B558EB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95" y="1691553"/>
            <a:ext cx="6410809" cy="4178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174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CF14DB81-76A8-4164-BEAB-E24890AFF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фраза означает бесповоротное решение, сделать решающий шаг, отдавшись на волю богов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6D756D1-FDEE-F440-840C-CE8AA1C8C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58" y="2080712"/>
            <a:ext cx="5441083" cy="42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908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8C3896FE-E4AA-41F3-A4BB-AC5E8CD02643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Жребий брошен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0F9C699-A136-6347-639C-B5E99C782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58" y="1762058"/>
            <a:ext cx="5441083" cy="429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418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3303F063-2F42-4BCC-909E-E33269FA6F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spcBef>
                <a:spcPct val="20000"/>
              </a:spcBef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«Ещё одна такая победа, и у меня не останется армии»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BBE5A4E-CD32-5684-EFC4-0FD70E819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40" y="2105892"/>
            <a:ext cx="5742119" cy="4378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1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9243564C-0C64-41F4-BF22-A1DD75BEE95E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Пиррова победа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F4BAA13-C3B2-D038-5C53-D71CF0726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73" y="1510146"/>
            <a:ext cx="6541654" cy="4987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76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D9F91E11-E50D-4D4B-9BFA-FAB5DC315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Беднота Рима требовала от своих правителей даровой еды и развлечений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B68ED9D2-051D-EB08-7EAE-3BE6431B2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90" y="2144046"/>
            <a:ext cx="7167419" cy="4032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9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hlinkClick r:id="rId3" action="ppaction://hlinksldjump"/>
            <a:extLst>
              <a:ext uri="{FF2B5EF4-FFF2-40B4-BE49-F238E27FC236}">
                <a16:creationId xmlns:a16="http://schemas.microsoft.com/office/drawing/2014/main" id="{3E089D6B-2AC1-47AD-B43E-6E1D2A02A104}"/>
              </a:ext>
            </a:extLst>
          </p:cNvPr>
          <p:cNvSpPr/>
          <p:nvPr/>
        </p:nvSpPr>
        <p:spPr>
          <a:xfrm>
            <a:off x="6165302" y="461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1" name="Прямоугольник 40">
            <a:hlinkClick r:id="rId4" action="ppaction://hlinksldjump"/>
            <a:extLst>
              <a:ext uri="{FF2B5EF4-FFF2-40B4-BE49-F238E27FC236}">
                <a16:creationId xmlns:a16="http://schemas.microsoft.com/office/drawing/2014/main" id="{1A0FF893-72B1-48B1-9531-F085DC19E888}"/>
              </a:ext>
            </a:extLst>
          </p:cNvPr>
          <p:cNvSpPr/>
          <p:nvPr/>
        </p:nvSpPr>
        <p:spPr>
          <a:xfrm>
            <a:off x="7204405" y="461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2" name="Прямоугольник 41">
            <a:hlinkClick r:id="" action="ppaction://noaction"/>
            <a:extLst>
              <a:ext uri="{FF2B5EF4-FFF2-40B4-BE49-F238E27FC236}">
                <a16:creationId xmlns:a16="http://schemas.microsoft.com/office/drawing/2014/main" id="{852DFF98-5F9B-42D6-A3A4-61EC95C9A5A3}"/>
              </a:ext>
            </a:extLst>
          </p:cNvPr>
          <p:cNvSpPr/>
          <p:nvPr/>
        </p:nvSpPr>
        <p:spPr>
          <a:xfrm>
            <a:off x="157018" y="461712"/>
            <a:ext cx="3509818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Императоры</a:t>
            </a:r>
          </a:p>
        </p:txBody>
      </p:sp>
      <p:sp>
        <p:nvSpPr>
          <p:cNvPr id="43" name="Прямоугольник 42">
            <a:hlinkClick r:id="rId5" action="ppaction://hlinksldjump"/>
            <a:extLst>
              <a:ext uri="{FF2B5EF4-FFF2-40B4-BE49-F238E27FC236}">
                <a16:creationId xmlns:a16="http://schemas.microsoft.com/office/drawing/2014/main" id="{E78B4701-AFC9-4489-99C9-B53C00B40576}"/>
              </a:ext>
            </a:extLst>
          </p:cNvPr>
          <p:cNvSpPr/>
          <p:nvPr/>
        </p:nvSpPr>
        <p:spPr>
          <a:xfrm>
            <a:off x="5126199" y="461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4" name="Прямоугольник 43">
            <a:hlinkClick r:id="rId6" action="ppaction://hlinksldjump"/>
            <a:extLst>
              <a:ext uri="{FF2B5EF4-FFF2-40B4-BE49-F238E27FC236}">
                <a16:creationId xmlns:a16="http://schemas.microsoft.com/office/drawing/2014/main" id="{9ACB4AFA-3596-477F-80AF-E4125F278854}"/>
              </a:ext>
            </a:extLst>
          </p:cNvPr>
          <p:cNvSpPr/>
          <p:nvPr/>
        </p:nvSpPr>
        <p:spPr>
          <a:xfrm>
            <a:off x="4087096" y="461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5" name="Прямоугольник 44">
            <a:hlinkClick r:id="rId7" action="ppaction://hlinksldjump"/>
            <a:extLst>
              <a:ext uri="{FF2B5EF4-FFF2-40B4-BE49-F238E27FC236}">
                <a16:creationId xmlns:a16="http://schemas.microsoft.com/office/drawing/2014/main" id="{C622D047-BBF7-4996-AA98-3FE578EBF49C}"/>
              </a:ext>
            </a:extLst>
          </p:cNvPr>
          <p:cNvSpPr/>
          <p:nvPr/>
        </p:nvSpPr>
        <p:spPr>
          <a:xfrm>
            <a:off x="8243508" y="461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46" name="Прямоугольник 45">
            <a:hlinkClick r:id="rId8" action="ppaction://hlinksldjump"/>
            <a:extLst>
              <a:ext uri="{FF2B5EF4-FFF2-40B4-BE49-F238E27FC236}">
                <a16:creationId xmlns:a16="http://schemas.microsoft.com/office/drawing/2014/main" id="{9C0D2262-9A06-4532-80F1-0AFA072B932D}"/>
              </a:ext>
            </a:extLst>
          </p:cNvPr>
          <p:cNvSpPr/>
          <p:nvPr/>
        </p:nvSpPr>
        <p:spPr>
          <a:xfrm>
            <a:off x="6165302" y="14269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7" name="Прямоугольник 46">
            <a:hlinkClick r:id="rId9" action="ppaction://hlinksldjump"/>
            <a:extLst>
              <a:ext uri="{FF2B5EF4-FFF2-40B4-BE49-F238E27FC236}">
                <a16:creationId xmlns:a16="http://schemas.microsoft.com/office/drawing/2014/main" id="{2CC1CB9E-3AF0-4864-93D0-481A920AF870}"/>
              </a:ext>
            </a:extLst>
          </p:cNvPr>
          <p:cNvSpPr/>
          <p:nvPr/>
        </p:nvSpPr>
        <p:spPr>
          <a:xfrm>
            <a:off x="7204405" y="14269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8" name="Прямоугольник 47">
            <a:hlinkClick r:id="" action="ppaction://noaction"/>
            <a:extLst>
              <a:ext uri="{FF2B5EF4-FFF2-40B4-BE49-F238E27FC236}">
                <a16:creationId xmlns:a16="http://schemas.microsoft.com/office/drawing/2014/main" id="{D7015FED-F891-4FFB-93C8-A239A8457F5A}"/>
              </a:ext>
            </a:extLst>
          </p:cNvPr>
          <p:cNvSpPr/>
          <p:nvPr/>
        </p:nvSpPr>
        <p:spPr>
          <a:xfrm>
            <a:off x="157018" y="1426912"/>
            <a:ext cx="3509818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Крылатые выражения</a:t>
            </a:r>
          </a:p>
        </p:txBody>
      </p:sp>
      <p:sp>
        <p:nvSpPr>
          <p:cNvPr id="49" name="Прямоугольник 48">
            <a:hlinkClick r:id="rId10" action="ppaction://hlinksldjump"/>
            <a:extLst>
              <a:ext uri="{FF2B5EF4-FFF2-40B4-BE49-F238E27FC236}">
                <a16:creationId xmlns:a16="http://schemas.microsoft.com/office/drawing/2014/main" id="{F29FCB20-7ABC-4B43-B7D7-6F5987C30B22}"/>
              </a:ext>
            </a:extLst>
          </p:cNvPr>
          <p:cNvSpPr/>
          <p:nvPr/>
        </p:nvSpPr>
        <p:spPr>
          <a:xfrm>
            <a:off x="5126199" y="14269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0" name="Прямоугольник 49">
            <a:hlinkClick r:id="rId11" action="ppaction://hlinksldjump"/>
            <a:extLst>
              <a:ext uri="{FF2B5EF4-FFF2-40B4-BE49-F238E27FC236}">
                <a16:creationId xmlns:a16="http://schemas.microsoft.com/office/drawing/2014/main" id="{4CD1C040-470D-4AE5-B9FF-54ABEFC66E72}"/>
              </a:ext>
            </a:extLst>
          </p:cNvPr>
          <p:cNvSpPr/>
          <p:nvPr/>
        </p:nvSpPr>
        <p:spPr>
          <a:xfrm>
            <a:off x="4087096" y="14269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1" name="Прямоугольник 50">
            <a:hlinkClick r:id="rId12" action="ppaction://hlinksldjump"/>
            <a:extLst>
              <a:ext uri="{FF2B5EF4-FFF2-40B4-BE49-F238E27FC236}">
                <a16:creationId xmlns:a16="http://schemas.microsoft.com/office/drawing/2014/main" id="{943AFB88-ABA2-4471-800A-8639F6E5D884}"/>
              </a:ext>
            </a:extLst>
          </p:cNvPr>
          <p:cNvSpPr/>
          <p:nvPr/>
        </p:nvSpPr>
        <p:spPr>
          <a:xfrm>
            <a:off x="8243508" y="14269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Прямоугольник 51">
            <a:hlinkClick r:id="rId13" action="ppaction://hlinksldjump"/>
            <a:extLst>
              <a:ext uri="{FF2B5EF4-FFF2-40B4-BE49-F238E27FC236}">
                <a16:creationId xmlns:a16="http://schemas.microsoft.com/office/drawing/2014/main" id="{E3A5088E-D96F-4D97-8858-C8C7530F1EEB}"/>
              </a:ext>
            </a:extLst>
          </p:cNvPr>
          <p:cNvSpPr/>
          <p:nvPr/>
        </p:nvSpPr>
        <p:spPr>
          <a:xfrm>
            <a:off x="6165302" y="23921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3" name="Прямоугольник 52">
            <a:hlinkClick r:id="rId14" action="ppaction://hlinksldjump"/>
            <a:extLst>
              <a:ext uri="{FF2B5EF4-FFF2-40B4-BE49-F238E27FC236}">
                <a16:creationId xmlns:a16="http://schemas.microsoft.com/office/drawing/2014/main" id="{23CA10F1-A735-4722-95B6-9956A7888AD9}"/>
              </a:ext>
            </a:extLst>
          </p:cNvPr>
          <p:cNvSpPr/>
          <p:nvPr/>
        </p:nvSpPr>
        <p:spPr>
          <a:xfrm>
            <a:off x="7204405" y="23921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4" name="Прямоугольник 53">
            <a:hlinkClick r:id="" action="ppaction://noaction"/>
            <a:extLst>
              <a:ext uri="{FF2B5EF4-FFF2-40B4-BE49-F238E27FC236}">
                <a16:creationId xmlns:a16="http://schemas.microsoft.com/office/drawing/2014/main" id="{C216C4F2-CCEC-44B9-A5B8-E0B8E680D8F2}"/>
              </a:ext>
            </a:extLst>
          </p:cNvPr>
          <p:cNvSpPr/>
          <p:nvPr/>
        </p:nvSpPr>
        <p:spPr>
          <a:xfrm>
            <a:off x="157018" y="2392112"/>
            <a:ext cx="3509818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</a:p>
        </p:txBody>
      </p:sp>
      <p:sp>
        <p:nvSpPr>
          <p:cNvPr id="55" name="Прямоугольник 54">
            <a:hlinkClick r:id="rId15" action="ppaction://hlinksldjump"/>
            <a:extLst>
              <a:ext uri="{FF2B5EF4-FFF2-40B4-BE49-F238E27FC236}">
                <a16:creationId xmlns:a16="http://schemas.microsoft.com/office/drawing/2014/main" id="{C4D5B54E-076E-4C43-B885-88A60FBE0A9F}"/>
              </a:ext>
            </a:extLst>
          </p:cNvPr>
          <p:cNvSpPr/>
          <p:nvPr/>
        </p:nvSpPr>
        <p:spPr>
          <a:xfrm>
            <a:off x="5126199" y="23921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56" name="Прямоугольник 55">
            <a:hlinkClick r:id="rId16" action="ppaction://hlinksldjump"/>
            <a:extLst>
              <a:ext uri="{FF2B5EF4-FFF2-40B4-BE49-F238E27FC236}">
                <a16:creationId xmlns:a16="http://schemas.microsoft.com/office/drawing/2014/main" id="{70F578BC-D278-4F22-B522-3F0E9A1F74B7}"/>
              </a:ext>
            </a:extLst>
          </p:cNvPr>
          <p:cNvSpPr/>
          <p:nvPr/>
        </p:nvSpPr>
        <p:spPr>
          <a:xfrm>
            <a:off x="4087096" y="23921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Прямоугольник 56">
            <a:hlinkClick r:id="rId17" action="ppaction://hlinksldjump"/>
            <a:extLst>
              <a:ext uri="{FF2B5EF4-FFF2-40B4-BE49-F238E27FC236}">
                <a16:creationId xmlns:a16="http://schemas.microsoft.com/office/drawing/2014/main" id="{58BCD0FA-537C-4AD9-A687-9C8A256E00E8}"/>
              </a:ext>
            </a:extLst>
          </p:cNvPr>
          <p:cNvSpPr/>
          <p:nvPr/>
        </p:nvSpPr>
        <p:spPr>
          <a:xfrm>
            <a:off x="8243508" y="23921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8" name="Прямоугольник 57">
            <a:hlinkClick r:id="rId18" action="ppaction://hlinksldjump"/>
            <a:extLst>
              <a:ext uri="{FF2B5EF4-FFF2-40B4-BE49-F238E27FC236}">
                <a16:creationId xmlns:a16="http://schemas.microsoft.com/office/drawing/2014/main" id="{D206065E-3307-453F-9A0F-2EE26BB36B38}"/>
              </a:ext>
            </a:extLst>
          </p:cNvPr>
          <p:cNvSpPr/>
          <p:nvPr/>
        </p:nvSpPr>
        <p:spPr>
          <a:xfrm>
            <a:off x="6165302" y="33573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59" name="Прямоугольник 58">
            <a:hlinkClick r:id="rId19" action="ppaction://hlinksldjump"/>
            <a:extLst>
              <a:ext uri="{FF2B5EF4-FFF2-40B4-BE49-F238E27FC236}">
                <a16:creationId xmlns:a16="http://schemas.microsoft.com/office/drawing/2014/main" id="{312E878B-B026-4D56-8CA0-35CA58C5FDF3}"/>
              </a:ext>
            </a:extLst>
          </p:cNvPr>
          <p:cNvSpPr/>
          <p:nvPr/>
        </p:nvSpPr>
        <p:spPr>
          <a:xfrm>
            <a:off x="7204405" y="33573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60" name="Прямоугольник 59">
            <a:hlinkClick r:id="" action="ppaction://noaction"/>
            <a:extLst>
              <a:ext uri="{FF2B5EF4-FFF2-40B4-BE49-F238E27FC236}">
                <a16:creationId xmlns:a16="http://schemas.microsoft.com/office/drawing/2014/main" id="{58A93337-739E-42F3-9070-C5E25CC64A47}"/>
              </a:ext>
            </a:extLst>
          </p:cNvPr>
          <p:cNvSpPr/>
          <p:nvPr/>
        </p:nvSpPr>
        <p:spPr>
          <a:xfrm>
            <a:off x="157018" y="3357312"/>
            <a:ext cx="3509818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</a:t>
            </a:r>
          </a:p>
        </p:txBody>
      </p:sp>
      <p:sp>
        <p:nvSpPr>
          <p:cNvPr id="61" name="Прямоугольник 60">
            <a:hlinkClick r:id="rId20" action="ppaction://hlinksldjump"/>
            <a:extLst>
              <a:ext uri="{FF2B5EF4-FFF2-40B4-BE49-F238E27FC236}">
                <a16:creationId xmlns:a16="http://schemas.microsoft.com/office/drawing/2014/main" id="{50BE0CB4-EE18-42F3-B268-ABF438A84DC6}"/>
              </a:ext>
            </a:extLst>
          </p:cNvPr>
          <p:cNvSpPr/>
          <p:nvPr/>
        </p:nvSpPr>
        <p:spPr>
          <a:xfrm>
            <a:off x="5126199" y="33573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2" name="Прямоугольник 61">
            <a:hlinkClick r:id="rId21" action="ppaction://hlinksldjump"/>
            <a:extLst>
              <a:ext uri="{FF2B5EF4-FFF2-40B4-BE49-F238E27FC236}">
                <a16:creationId xmlns:a16="http://schemas.microsoft.com/office/drawing/2014/main" id="{251C5176-2B60-4694-9E49-537F329CE1B0}"/>
              </a:ext>
            </a:extLst>
          </p:cNvPr>
          <p:cNvSpPr/>
          <p:nvPr/>
        </p:nvSpPr>
        <p:spPr>
          <a:xfrm>
            <a:off x="4087096" y="33573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3" name="Прямоугольник 62">
            <a:hlinkClick r:id="rId22" action="ppaction://hlinksldjump"/>
            <a:extLst>
              <a:ext uri="{FF2B5EF4-FFF2-40B4-BE49-F238E27FC236}">
                <a16:creationId xmlns:a16="http://schemas.microsoft.com/office/drawing/2014/main" id="{E24DD1F6-740C-455B-BE5F-79FAE784658A}"/>
              </a:ext>
            </a:extLst>
          </p:cNvPr>
          <p:cNvSpPr/>
          <p:nvPr/>
        </p:nvSpPr>
        <p:spPr>
          <a:xfrm>
            <a:off x="8243508" y="33573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64" name="Прямоугольник 63">
            <a:hlinkClick r:id="rId23" action="ppaction://hlinksldjump"/>
            <a:extLst>
              <a:ext uri="{FF2B5EF4-FFF2-40B4-BE49-F238E27FC236}">
                <a16:creationId xmlns:a16="http://schemas.microsoft.com/office/drawing/2014/main" id="{EEA3E029-3138-4677-8254-62AA8C861BFA}"/>
              </a:ext>
            </a:extLst>
          </p:cNvPr>
          <p:cNvSpPr/>
          <p:nvPr/>
        </p:nvSpPr>
        <p:spPr>
          <a:xfrm>
            <a:off x="6165302" y="43225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65" name="Прямоугольник 64">
            <a:hlinkClick r:id="rId24" action="ppaction://hlinksldjump"/>
            <a:extLst>
              <a:ext uri="{FF2B5EF4-FFF2-40B4-BE49-F238E27FC236}">
                <a16:creationId xmlns:a16="http://schemas.microsoft.com/office/drawing/2014/main" id="{2B75ED88-12D0-4F3E-9197-6B445A1B6E6B}"/>
              </a:ext>
            </a:extLst>
          </p:cNvPr>
          <p:cNvSpPr/>
          <p:nvPr/>
        </p:nvSpPr>
        <p:spPr>
          <a:xfrm>
            <a:off x="7204405" y="43225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66" name="Прямоугольник 65">
            <a:hlinkClick r:id="" action="ppaction://noaction"/>
            <a:extLst>
              <a:ext uri="{FF2B5EF4-FFF2-40B4-BE49-F238E27FC236}">
                <a16:creationId xmlns:a16="http://schemas.microsoft.com/office/drawing/2014/main" id="{3C1C6CD9-FD7B-4B3E-9559-F8C031F72E1B}"/>
              </a:ext>
            </a:extLst>
          </p:cNvPr>
          <p:cNvSpPr/>
          <p:nvPr/>
        </p:nvSpPr>
        <p:spPr>
          <a:xfrm>
            <a:off x="157018" y="4322512"/>
            <a:ext cx="3509818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67" name="Прямоугольник 66">
            <a:hlinkClick r:id="rId25" action="ppaction://hlinksldjump"/>
            <a:extLst>
              <a:ext uri="{FF2B5EF4-FFF2-40B4-BE49-F238E27FC236}">
                <a16:creationId xmlns:a16="http://schemas.microsoft.com/office/drawing/2014/main" id="{0EE55359-E446-44EC-8B8F-B7FA0947AEBD}"/>
              </a:ext>
            </a:extLst>
          </p:cNvPr>
          <p:cNvSpPr/>
          <p:nvPr/>
        </p:nvSpPr>
        <p:spPr>
          <a:xfrm>
            <a:off x="5126199" y="43225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68" name="Прямоугольник 67">
            <a:hlinkClick r:id="rId26" action="ppaction://hlinksldjump"/>
            <a:extLst>
              <a:ext uri="{FF2B5EF4-FFF2-40B4-BE49-F238E27FC236}">
                <a16:creationId xmlns:a16="http://schemas.microsoft.com/office/drawing/2014/main" id="{8CA9FF80-7D6D-477E-B63D-DA0CBA928E30}"/>
              </a:ext>
            </a:extLst>
          </p:cNvPr>
          <p:cNvSpPr/>
          <p:nvPr/>
        </p:nvSpPr>
        <p:spPr>
          <a:xfrm>
            <a:off x="4087096" y="43225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9" name="Прямоугольник 68">
            <a:hlinkClick r:id="rId27" action="ppaction://hlinksldjump"/>
            <a:extLst>
              <a:ext uri="{FF2B5EF4-FFF2-40B4-BE49-F238E27FC236}">
                <a16:creationId xmlns:a16="http://schemas.microsoft.com/office/drawing/2014/main" id="{76FE423B-901E-4839-A5A9-31947F3F173E}"/>
              </a:ext>
            </a:extLst>
          </p:cNvPr>
          <p:cNvSpPr/>
          <p:nvPr/>
        </p:nvSpPr>
        <p:spPr>
          <a:xfrm>
            <a:off x="8243508" y="43225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0" name="Прямоугольник 69">
            <a:hlinkClick r:id="rId28" action="ppaction://hlinksldjump"/>
            <a:extLst>
              <a:ext uri="{FF2B5EF4-FFF2-40B4-BE49-F238E27FC236}">
                <a16:creationId xmlns:a16="http://schemas.microsoft.com/office/drawing/2014/main" id="{78C03579-ABC6-42A1-A382-1E97388A9445}"/>
              </a:ext>
            </a:extLst>
          </p:cNvPr>
          <p:cNvSpPr/>
          <p:nvPr/>
        </p:nvSpPr>
        <p:spPr>
          <a:xfrm>
            <a:off x="6165302" y="5287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71" name="Прямоугольник 70">
            <a:hlinkClick r:id="rId29" action="ppaction://hlinksldjump"/>
            <a:extLst>
              <a:ext uri="{FF2B5EF4-FFF2-40B4-BE49-F238E27FC236}">
                <a16:creationId xmlns:a16="http://schemas.microsoft.com/office/drawing/2014/main" id="{269FEB04-7FC3-4F1D-A3E3-715C330C86F4}"/>
              </a:ext>
            </a:extLst>
          </p:cNvPr>
          <p:cNvSpPr/>
          <p:nvPr/>
        </p:nvSpPr>
        <p:spPr>
          <a:xfrm>
            <a:off x="7204405" y="5287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72" name="Прямоугольник 71">
            <a:hlinkClick r:id="" action="ppaction://noaction"/>
            <a:extLst>
              <a:ext uri="{FF2B5EF4-FFF2-40B4-BE49-F238E27FC236}">
                <a16:creationId xmlns:a16="http://schemas.microsoft.com/office/drawing/2014/main" id="{1326942E-9F7B-499D-9452-115D2DCE25D8}"/>
              </a:ext>
            </a:extLst>
          </p:cNvPr>
          <p:cNvSpPr/>
          <p:nvPr/>
        </p:nvSpPr>
        <p:spPr>
          <a:xfrm>
            <a:off x="157018" y="5287712"/>
            <a:ext cx="3509818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Пиши правильно</a:t>
            </a:r>
          </a:p>
        </p:txBody>
      </p:sp>
      <p:sp>
        <p:nvSpPr>
          <p:cNvPr id="73" name="Прямоугольник 72">
            <a:hlinkClick r:id="rId30" action="ppaction://hlinksldjump"/>
            <a:extLst>
              <a:ext uri="{FF2B5EF4-FFF2-40B4-BE49-F238E27FC236}">
                <a16:creationId xmlns:a16="http://schemas.microsoft.com/office/drawing/2014/main" id="{BCB71175-6314-410D-AB3C-CDAF9E582834}"/>
              </a:ext>
            </a:extLst>
          </p:cNvPr>
          <p:cNvSpPr/>
          <p:nvPr/>
        </p:nvSpPr>
        <p:spPr>
          <a:xfrm>
            <a:off x="5126199" y="5287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74" name="Прямоугольник 73">
            <a:hlinkClick r:id="rId31" action="ppaction://hlinksldjump"/>
            <a:extLst>
              <a:ext uri="{FF2B5EF4-FFF2-40B4-BE49-F238E27FC236}">
                <a16:creationId xmlns:a16="http://schemas.microsoft.com/office/drawing/2014/main" id="{149CA1EB-7A51-41E1-9092-C120F71D24A5}"/>
              </a:ext>
            </a:extLst>
          </p:cNvPr>
          <p:cNvSpPr/>
          <p:nvPr/>
        </p:nvSpPr>
        <p:spPr>
          <a:xfrm>
            <a:off x="4087096" y="5287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5" name="Прямоугольник 74">
            <a:hlinkClick r:id="rId32" action="ppaction://hlinksldjump"/>
            <a:extLst>
              <a:ext uri="{FF2B5EF4-FFF2-40B4-BE49-F238E27FC236}">
                <a16:creationId xmlns:a16="http://schemas.microsoft.com/office/drawing/2014/main" id="{CB55D0A4-9AA2-4135-9079-D8F4B1959D02}"/>
              </a:ext>
            </a:extLst>
          </p:cNvPr>
          <p:cNvSpPr/>
          <p:nvPr/>
        </p:nvSpPr>
        <p:spPr>
          <a:xfrm>
            <a:off x="8243508" y="5287712"/>
            <a:ext cx="623455" cy="618906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9931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  <p:bldP spid="7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782108DD-5FE5-45AB-BE32-EE3B4DBE76CA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Хлеба и зрелищ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2FAD21B-901C-F05B-6737-C891760BE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29" y="1711036"/>
            <a:ext cx="7526341" cy="423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24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71AB9B95-E7C3-4825-8144-F9D2B1D6C5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на семи холмах»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5298FAE-8313-7BFF-3420-1C13DFAE4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4" y="1565564"/>
            <a:ext cx="7351292" cy="445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253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Крылатые выражения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CE0478D8-6C0E-47B5-B163-EA29B7AC6DDF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Рим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296790CB-1340-D53F-8BA3-27D0F2CF5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54" y="1537855"/>
            <a:ext cx="7351292" cy="4450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46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говорили жители Рима о своём городе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Архитектура Древнего Рима и античные памятники Вечного города ...">
            <a:extLst>
              <a:ext uri="{FF2B5EF4-FFF2-40B4-BE49-F238E27FC236}">
                <a16:creationId xmlns:a16="http://schemas.microsoft.com/office/drawing/2014/main" id="{C5D7C18D-1AC5-E88A-E10A-5212D60C3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46" y="1681832"/>
            <a:ext cx="5960308" cy="4691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14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981CF8EC-A2DC-4822-BECE-4CBD46835822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«Вечный город», «Все дороги ведут в Рим»</a:t>
            </a:r>
          </a:p>
        </p:txBody>
      </p:sp>
      <p:pic>
        <p:nvPicPr>
          <p:cNvPr id="6" name="Picture 2" descr="Архитектура Древнего Рима и античные памятники Вечного города ...">
            <a:extLst>
              <a:ext uri="{FF2B5EF4-FFF2-40B4-BE49-F238E27FC236}">
                <a16:creationId xmlns:a16="http://schemas.microsoft.com/office/drawing/2014/main" id="{A421E43B-5845-821C-3C9B-486CA7DA3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846" y="1681832"/>
            <a:ext cx="5960308" cy="4691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0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городе началось восстание Спартака?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F26A478-A4AE-5AE4-F637-1ED468D9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2" y="1620982"/>
            <a:ext cx="7884775" cy="443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22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A88587B0-BF08-40C6-BB98-E95A2190E8DC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Капуя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4A047B-81F7-D38F-8F26-ABEC008F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2" y="1620982"/>
            <a:ext cx="7884775" cy="443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442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0848AE99-2DE2-4291-B148-7EC1E167D764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этого никак нельзя было найти на улицах Рима</a:t>
            </a:r>
          </a:p>
        </p:txBody>
      </p:sp>
      <p:pic>
        <p:nvPicPr>
          <p:cNvPr id="5" name="Picture 2" descr="Пробки на дорогах в Древнем Риме | SPQR | Древний Рим и Древний ...">
            <a:extLst>
              <a:ext uri="{FF2B5EF4-FFF2-40B4-BE49-F238E27FC236}">
                <a16:creationId xmlns:a16="http://schemas.microsoft.com/office/drawing/2014/main" id="{E0BAC3F1-EE6F-3637-DF7A-50196776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93" y="2090050"/>
            <a:ext cx="3671014" cy="4482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79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A4C7E7BC-897A-43F7-B55A-A35D25327670}"/>
              </a:ext>
            </a:extLst>
          </p:cNvPr>
          <p:cNvSpPr txBox="1">
            <a:spLocks/>
          </p:cNvSpPr>
          <p:nvPr/>
        </p:nvSpPr>
        <p:spPr>
          <a:xfrm>
            <a:off x="0" y="834664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улиц и номер дома</a:t>
            </a:r>
          </a:p>
        </p:txBody>
      </p:sp>
      <p:pic>
        <p:nvPicPr>
          <p:cNvPr id="5" name="Picture 2" descr="Пробки на дорогах в Древнем Риме | SPQR | Древний Рим и Древний ...">
            <a:extLst>
              <a:ext uri="{FF2B5EF4-FFF2-40B4-BE49-F238E27FC236}">
                <a16:creationId xmlns:a16="http://schemas.microsoft.com/office/drawing/2014/main" id="{9F7EDD57-4A41-E497-C16A-AEF9D0ABA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93" y="1688268"/>
            <a:ext cx="3671014" cy="4482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14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BFBACC52-70C5-469C-AC2B-732E62736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ctr">
              <a:spcBef>
                <a:spcPct val="20000"/>
              </a:spcBef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город  римляне разрушили </a:t>
            </a:r>
          </a:p>
          <a:p>
            <a:pPr marL="0" indent="0" algn="ctr">
              <a:spcBef>
                <a:spcPct val="20000"/>
              </a:spcBef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146 г. до н.э.</a:t>
            </a: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5A3C954-E0D1-858B-0357-A9F057217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9" y="2140169"/>
            <a:ext cx="7018441" cy="423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985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«Это место для столицы империи гораздо удобнее и безопаснее, здесь пересекаются важные морские и сухопутные пути. Я повелеваю перенести столицу!».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0710C4-0A95-BB6E-79FB-4B3D9480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79" y="3148013"/>
            <a:ext cx="5229842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53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66B80BE2-F722-433E-B409-5BA5301D9416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Карфаген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AD5A46E-A06F-B7C8-72D7-955170EE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79" y="1793805"/>
            <a:ext cx="7018441" cy="423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74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1C8C3E5B-5E8A-47BB-9625-964D086B9D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столица при императоре Константине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97F111D2-6D5D-F329-2BDA-308E3BC71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6" y="1617086"/>
            <a:ext cx="8106448" cy="4559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5835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Города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39D3AC8C-5BD1-4810-BEDC-BA5011B0F15D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Константинополь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CCA969A-7C64-2B2A-3449-CEBD492F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6" y="1617086"/>
            <a:ext cx="8106448" cy="4559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1652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Этих должностных лиц было двое, их избирали на один год, они руководили всеми делами государства и командовали армией. 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EF527BE3-8BFE-0EB1-99E6-F7B2AEC6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36" y="2570017"/>
            <a:ext cx="4121727" cy="412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85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395E8A41-6C30-4864-8354-89A6788E8BB6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Консулы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C1F1EFA-EC98-90F9-27E0-14E2FACF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136" y="1849581"/>
            <a:ext cx="4121727" cy="412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186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должность сначала могли занимать только плебеи, этот человек владел правом «вето» и избирался на один год. </a:t>
            </a: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DE920-421E-1D1C-C1CF-81ECF806A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74" y="2669739"/>
            <a:ext cx="4380452" cy="35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24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61055356-495B-43D1-9DE5-B3E8C163F762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трибун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016B83-6C86-1147-A099-3150B4D8A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74" y="2087848"/>
            <a:ext cx="4380452" cy="35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239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86B82328-D1F3-4900-A031-74FE5298462C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 эту должность было  300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DDFD343D-679C-9646-188F-800AD142C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1732990"/>
            <a:ext cx="7661564" cy="44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571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E822C964-9F58-4611-86B5-83FA27B83776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Сенатор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2833012-10B0-A83F-76DE-D8A9BC02F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1525172"/>
            <a:ext cx="7661564" cy="44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0794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3" name="Объект 4">
            <a:extLst>
              <a:ext uri="{FF2B5EF4-FFF2-40B4-BE49-F238E27FC236}">
                <a16:creationId xmlns:a16="http://schemas.microsoft.com/office/drawing/2014/main" id="{9EC55D44-BE63-4336-A757-580D2AC84A46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охрана императора 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119B61A4-9925-7E8B-E213-0F73F807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3159"/>
            <a:ext cx="9144000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14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5" name="Объект 4">
            <a:extLst>
              <a:ext uri="{FF2B5EF4-FFF2-40B4-BE49-F238E27FC236}">
                <a16:creationId xmlns:a16="http://schemas.microsoft.com/office/drawing/2014/main" id="{BFF859A2-B069-4788-8281-B830E01DC571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F1F6B1-6346-DB72-BE9F-968519B33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56" y="1540380"/>
            <a:ext cx="6015687" cy="4500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051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CC6CB949-6E7A-4145-83C3-53E84146290C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Преторианцы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EADBE4D6-7930-FE78-D6A0-80E747E34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3159"/>
            <a:ext cx="9144000" cy="414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913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C19876F6-4024-4D47-95DC-CB0A9079B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20000"/>
              </a:spcBef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называли правителя, пользующегося неограниченной властью. </a:t>
            </a:r>
          </a:p>
        </p:txBody>
      </p:sp>
      <p:pic>
        <p:nvPicPr>
          <p:cNvPr id="10" name="Picture 2" descr="Воинский закон в Древнем Риме">
            <a:extLst>
              <a:ext uri="{FF2B5EF4-FFF2-40B4-BE49-F238E27FC236}">
                <a16:creationId xmlns:a16="http://schemas.microsoft.com/office/drawing/2014/main" id="{3196E677-57DB-A3EA-16EC-331F3EDC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77" y="2057187"/>
            <a:ext cx="3605645" cy="41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7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Управление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A7BDB31D-2865-46DC-A9E8-355746A87E97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Диктатор</a:t>
            </a:r>
          </a:p>
        </p:txBody>
      </p:sp>
      <p:pic>
        <p:nvPicPr>
          <p:cNvPr id="6" name="Picture 2" descr="Воинский закон в Древнем Риме">
            <a:extLst>
              <a:ext uri="{FF2B5EF4-FFF2-40B4-BE49-F238E27FC236}">
                <a16:creationId xmlns:a16="http://schemas.microsoft.com/office/drawing/2014/main" id="{F7976EAD-82C5-242A-55BD-34F9312F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177" y="1877078"/>
            <a:ext cx="3605645" cy="411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219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материал для строительства изобрели римляне. </a:t>
            </a:r>
          </a:p>
          <a:p>
            <a:pPr marL="0" indent="0" algn="ctr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Picture 10" descr="Древнеримский бетон оказался лучше современного / R&amp;D.CNews">
            <a:extLst>
              <a:ext uri="{FF2B5EF4-FFF2-40B4-BE49-F238E27FC236}">
                <a16:creationId xmlns:a16="http://schemas.microsoft.com/office/drawing/2014/main" id="{2F42A211-51FC-7DF6-D8B7-57C9AA0DB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581" y="2025207"/>
            <a:ext cx="5012056" cy="434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4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6A7F0FC2-050C-45D6-A31D-96E0A2307511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Бетон</a:t>
            </a:r>
          </a:p>
        </p:txBody>
      </p:sp>
      <p:pic>
        <p:nvPicPr>
          <p:cNvPr id="6" name="Picture 10" descr="Древнеримский бетон оказался лучше современного / R&amp;D.CNews">
            <a:extLst>
              <a:ext uri="{FF2B5EF4-FFF2-40B4-BE49-F238E27FC236}">
                <a16:creationId xmlns:a16="http://schemas.microsoft.com/office/drawing/2014/main" id="{9AABDE57-52B8-56F2-1DB0-505709CB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08" y="1829004"/>
            <a:ext cx="5012056" cy="434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73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D3084C8F-0D35-43CE-8AE8-58BF2D548C66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они стали памятниками римской архитектуры, отличающей её от архитектуры греков. 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Триумфальные арки в Риме, Италия. История создания и описание ...">
            <a:extLst>
              <a:ext uri="{FF2B5EF4-FFF2-40B4-BE49-F238E27FC236}">
                <a16:creationId xmlns:a16="http://schemas.microsoft.com/office/drawing/2014/main" id="{012F10A5-F54D-6CD5-D834-0D24893E3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06" y="2659912"/>
            <a:ext cx="4505176" cy="38167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1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93C77825-575E-4668-BCEC-04ABA8E24995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Триумфальная арка</a:t>
            </a:r>
          </a:p>
        </p:txBody>
      </p:sp>
      <p:pic>
        <p:nvPicPr>
          <p:cNvPr id="6" name="Picture 2" descr="Триумфальные арки в Риме, Италия. История создания и описание ...">
            <a:extLst>
              <a:ext uri="{FF2B5EF4-FFF2-40B4-BE49-F238E27FC236}">
                <a16:creationId xmlns:a16="http://schemas.microsoft.com/office/drawing/2014/main" id="{6714EB5C-D9B4-2135-43FB-2FBCBBFE6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78" y="1674558"/>
            <a:ext cx="5314443" cy="45024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7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89471DD6-D121-42AD-B22E-64DBE8D1FA8B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Бани в Риме</a:t>
            </a:r>
          </a:p>
          <a:p>
            <a:r>
              <a:rPr lang="ru-RU" sz="7000" dirty="0"/>
              <a:t> 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EDE89B4D-D406-7B1C-C673-535E578AF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2" y="1593273"/>
            <a:ext cx="7884775" cy="44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92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72CACF28-DEC9-4A90-84A8-3C6AD750A434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Терма</a:t>
            </a:r>
          </a:p>
          <a:p>
            <a:r>
              <a:rPr lang="ru-RU" sz="7000" dirty="0"/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A627455-EC34-7D5A-6E54-F1319D7E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12" y="1651722"/>
            <a:ext cx="7884775" cy="4435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04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227BEAF2-4EC6-4AE1-A3AD-E6F2C942BFF3}"/>
              </a:ext>
            </a:extLst>
          </p:cNvPr>
          <p:cNvSpPr txBox="1">
            <a:spLocks/>
          </p:cNvSpPr>
          <p:nvPr/>
        </p:nvSpPr>
        <p:spPr>
          <a:xfrm>
            <a:off x="78509" y="1002145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Сооружение для гладиаторских игр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F1D0CC63-1566-0108-7907-C221132E4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1" y="1759527"/>
            <a:ext cx="7175537" cy="478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825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человек был признан лучшим императором, при нем были сделаны последние завоевания, а в Риме поставлена колонна. </a:t>
            </a:r>
          </a:p>
          <a:p>
            <a:pPr mar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" name="Picture 2" descr="В первую очередь, внимания заслуживают триумфальные колонны Траяна ...">
            <a:extLst>
              <a:ext uri="{FF2B5EF4-FFF2-40B4-BE49-F238E27FC236}">
                <a16:creationId xmlns:a16="http://schemas.microsoft.com/office/drawing/2014/main" id="{FC75E169-C39B-0B3E-FE58-0280AEA1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03" y="2608671"/>
            <a:ext cx="2701993" cy="3873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614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45E44749-8746-4EC7-A4A7-101BAA2D9CD6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Амфитеатр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20C9EA4-99C3-4556-C3EF-57918A20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1" y="1759527"/>
            <a:ext cx="7175537" cy="478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626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D4C58569-0AF2-4BA7-9F46-4015C475F9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20000"/>
              </a:spcBef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Единственное сохранившееся в Риме до наших дней практически неповреждённым, величайшее античное купольное сооружение </a:t>
            </a:r>
          </a:p>
        </p:txBody>
      </p:sp>
      <p:pic>
        <p:nvPicPr>
          <p:cNvPr id="5" name="Picture 2" descr="Пантеон: описание, адрес, время работы - достопримечательности Рима">
            <a:extLst>
              <a:ext uri="{FF2B5EF4-FFF2-40B4-BE49-F238E27FC236}">
                <a16:creationId xmlns:a16="http://schemas.microsoft.com/office/drawing/2014/main" id="{42579B7D-3DBA-5453-1804-373F27E4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21" y="2645229"/>
            <a:ext cx="5555762" cy="4074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5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Культура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B46FFD1D-D58F-40EB-9AEF-E113B9205814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Пантеон</a:t>
            </a:r>
          </a:p>
        </p:txBody>
      </p:sp>
      <p:pic>
        <p:nvPicPr>
          <p:cNvPr id="6" name="Picture 2" descr="Пантеон: описание, адрес, время работы - достопримечательности Рима">
            <a:extLst>
              <a:ext uri="{FF2B5EF4-FFF2-40B4-BE49-F238E27FC236}">
                <a16:creationId xmlns:a16="http://schemas.microsoft.com/office/drawing/2014/main" id="{F1DBA182-C112-1D3E-AC7E-C12721E4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38" y="1978905"/>
            <a:ext cx="6234723" cy="4572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84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ГЛ_Д_АТОР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6288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FDA7AE89-2EA1-4519-8F93-D300A6817FE1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DDC7F-B959-13DB-18BB-E906FF7FEE25}"/>
              </a:ext>
            </a:extLst>
          </p:cNvPr>
          <p:cNvSpPr txBox="1"/>
          <p:nvPr/>
        </p:nvSpPr>
        <p:spPr>
          <a:xfrm>
            <a:off x="0" y="840579"/>
            <a:ext cx="9144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АТОР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5C0F6A8D-E75D-0187-0F8B-98F806DD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69" y="1757771"/>
            <a:ext cx="7167662" cy="450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964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140A6841-178B-40C1-AAAC-B5A006284809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Л_КТ_Р</a:t>
            </a:r>
          </a:p>
        </p:txBody>
      </p:sp>
    </p:spTree>
    <p:extLst>
      <p:ext uri="{BB962C8B-B14F-4D97-AF65-F5344CB8AC3E}">
        <p14:creationId xmlns:p14="http://schemas.microsoft.com/office/powerpoint/2010/main" val="2869482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CBE87AFF-1E1A-4350-A01C-BA5069B1B502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489FDD72-6ABE-DDB5-F6F7-FB8FD29B1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1" r="25564"/>
          <a:stretch/>
        </p:blipFill>
        <p:spPr bwMode="auto">
          <a:xfrm>
            <a:off x="3103418" y="1809750"/>
            <a:ext cx="2937164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265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75BB9A82-C34D-71F4-53A0-E5BDB511ADFF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ПР_В_НЦИЯ</a:t>
            </a:r>
          </a:p>
        </p:txBody>
      </p:sp>
    </p:spTree>
    <p:extLst>
      <p:ext uri="{BB962C8B-B14F-4D97-AF65-F5344CB8AC3E}">
        <p14:creationId xmlns:p14="http://schemas.microsoft.com/office/powerpoint/2010/main" val="17496742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A9D5248C-2189-470D-8B01-8A13FB84D5CE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НЦИЯ</a:t>
            </a:r>
          </a:p>
        </p:txBody>
      </p:sp>
    </p:spTree>
    <p:extLst>
      <p:ext uri="{BB962C8B-B14F-4D97-AF65-F5344CB8AC3E}">
        <p14:creationId xmlns:p14="http://schemas.microsoft.com/office/powerpoint/2010/main" val="4021165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CB5B0258-DAF1-491B-8C0F-172CDC1C6BA4}"/>
              </a:ext>
            </a:extLst>
          </p:cNvPr>
          <p:cNvSpPr txBox="1">
            <a:spLocks/>
          </p:cNvSpPr>
          <p:nvPr/>
        </p:nvSpPr>
        <p:spPr>
          <a:xfrm>
            <a:off x="78509" y="1002145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Г_Н_ИБ_Л</a:t>
            </a:r>
          </a:p>
        </p:txBody>
      </p:sp>
    </p:spTree>
    <p:extLst>
      <p:ext uri="{BB962C8B-B14F-4D97-AF65-F5344CB8AC3E}">
        <p14:creationId xmlns:p14="http://schemas.microsoft.com/office/powerpoint/2010/main" val="327770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Объект 4">
            <a:extLst>
              <a:ext uri="{FF2B5EF4-FFF2-40B4-BE49-F238E27FC236}">
                <a16:creationId xmlns:a16="http://schemas.microsoft.com/office/drawing/2014/main" id="{8D6C3CD4-64B8-4CC2-B0FB-E8320131A953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1" name="Объект 4">
            <a:extLst>
              <a:ext uri="{FF2B5EF4-FFF2-40B4-BE49-F238E27FC236}">
                <a16:creationId xmlns:a16="http://schemas.microsoft.com/office/drawing/2014/main" id="{631AB9F0-87AF-4678-8267-47E992FDD543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Траян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AFC26AF-2375-7B91-0545-B4E940BF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34" y="1551560"/>
            <a:ext cx="3752332" cy="5015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840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364D16F0-53F6-4CEE-8FF2-E335B9C99F28}"/>
              </a:ext>
            </a:extLst>
          </p:cNvPr>
          <p:cNvSpPr txBox="1">
            <a:spLocks/>
          </p:cNvSpPr>
          <p:nvPr/>
        </p:nvSpPr>
        <p:spPr>
          <a:xfrm>
            <a:off x="78509" y="1002145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</a:t>
            </a:r>
            <a:r>
              <a:rPr lang="ru-RU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</a:p>
        </p:txBody>
      </p:sp>
    </p:spTree>
    <p:extLst>
      <p:ext uri="{BB962C8B-B14F-4D97-AF65-F5344CB8AC3E}">
        <p14:creationId xmlns:p14="http://schemas.microsoft.com/office/powerpoint/2010/main" val="1025035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28BB469E-8492-4F6A-803B-C2CC8FDBA953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_МФ_Т_АТР</a:t>
            </a:r>
          </a:p>
        </p:txBody>
      </p:sp>
    </p:spTree>
    <p:extLst>
      <p:ext uri="{BB962C8B-B14F-4D97-AF65-F5344CB8AC3E}">
        <p14:creationId xmlns:p14="http://schemas.microsoft.com/office/powerpoint/2010/main" val="20135235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Пиши правильно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539D15BB-C5B3-4B10-B688-97E223647A61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МФ</a:t>
            </a:r>
            <a:r>
              <a:rPr lang="ru-RU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5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АТР</a:t>
            </a:r>
          </a:p>
        </p:txBody>
      </p:sp>
    </p:spTree>
    <p:extLst>
      <p:ext uri="{BB962C8B-B14F-4D97-AF65-F5344CB8AC3E}">
        <p14:creationId xmlns:p14="http://schemas.microsoft.com/office/powerpoint/2010/main" val="293436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>
            <a:normAutofit/>
          </a:bodyPr>
          <a:lstStyle/>
          <a:p>
            <a:pPr marL="0" indent="0" algn="just">
              <a:spcBef>
                <a:spcPct val="20000"/>
              </a:spcBef>
              <a:buNone/>
            </a:pPr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император отличался поэтическим талантом и любовью к театру, но прославился совершенно другим.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F6CBE3E-00AE-6C00-56E7-D2F0C9D8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68" y="2687782"/>
            <a:ext cx="3127664" cy="4170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62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9E6B332A-DE06-40D6-B6F6-1D3B5BCE823A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5BD7C540-6948-4011-A9E7-AE57973353EF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9" name="Объект 4">
            <a:extLst>
              <a:ext uri="{FF2B5EF4-FFF2-40B4-BE49-F238E27FC236}">
                <a16:creationId xmlns:a16="http://schemas.microsoft.com/office/drawing/2014/main" id="{3D28D9B9-9F3F-42F3-A93D-D3E19F44672F}"/>
              </a:ext>
            </a:extLst>
          </p:cNvPr>
          <p:cNvSpPr txBox="1">
            <a:spLocks/>
          </p:cNvSpPr>
          <p:nvPr/>
        </p:nvSpPr>
        <p:spPr>
          <a:xfrm>
            <a:off x="0" y="988291"/>
            <a:ext cx="9144000" cy="518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Нерон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4493994-7060-796A-D0FC-57A19BC09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5" y="1634835"/>
            <a:ext cx="8321629" cy="4389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92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305C5E11-DE46-4C39-841E-618F27F1E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8291"/>
            <a:ext cx="9144000" cy="5188672"/>
          </a:xfrm>
        </p:spPr>
        <p:txBody>
          <a:bodyPr/>
          <a:lstStyle/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могуществе и славе мечтал с юных лет. По его мнению, «лучше быть первым в деревне, чем вторым в Риме». 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DD73A6A-90C6-45EE-A89A-44E9A70DBE17}"/>
              </a:ext>
            </a:extLst>
          </p:cNvPr>
          <p:cNvSpPr/>
          <p:nvPr/>
        </p:nvSpPr>
        <p:spPr>
          <a:xfrm>
            <a:off x="0" y="0"/>
            <a:ext cx="8067964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riodPostnaja" panose="02000603000000000000" pitchFamily="2" charset="0"/>
              </a:rPr>
              <a:t>Императоры</a:t>
            </a:r>
            <a:endParaRPr lang="ru-RU" sz="3200" dirty="0">
              <a:solidFill>
                <a:schemeClr val="tx1"/>
              </a:solidFill>
              <a:latin typeface="TriodPostnaja" panose="02000603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7AA0D4E-4992-4775-9AF9-F02152CA46F8}"/>
              </a:ext>
            </a:extLst>
          </p:cNvPr>
          <p:cNvSpPr/>
          <p:nvPr/>
        </p:nvSpPr>
        <p:spPr>
          <a:xfrm>
            <a:off x="8067964" y="0"/>
            <a:ext cx="1076036" cy="792088"/>
          </a:xfrm>
          <a:prstGeom prst="rect">
            <a:avLst/>
          </a:prstGeom>
          <a:solidFill>
            <a:schemeClr val="tx2">
              <a:alpha val="58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84714DE-6179-6C1B-271D-250F33E1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23" y="2493818"/>
            <a:ext cx="2773353" cy="4197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561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146194"/>
    </a:dk2>
    <a:lt2>
      <a:srgbClr val="76DBF4"/>
    </a:lt2>
    <a:accent1>
      <a:srgbClr val="052F61"/>
    </a:accent1>
    <a:accent2>
      <a:srgbClr val="A50E82"/>
    </a:accent2>
    <a:accent3>
      <a:srgbClr val="14967C"/>
    </a:accent3>
    <a:accent4>
      <a:srgbClr val="6A9E1F"/>
    </a:accent4>
    <a:accent5>
      <a:srgbClr val="E87D37"/>
    </a:accent5>
    <a:accent6>
      <a:srgbClr val="C62324"/>
    </a:accent6>
    <a:hlink>
      <a:srgbClr val="0D2E46"/>
    </a:hlink>
    <a:folHlink>
      <a:srgbClr val="356A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1298</TotalTime>
  <Words>558</Words>
  <Application>Microsoft Office PowerPoint</Application>
  <PresentationFormat>Экран (4:3)</PresentationFormat>
  <Paragraphs>222</Paragraphs>
  <Slides>62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Kuliklv84@yandex.ru</dc:creator>
  <cp:lastModifiedBy>marina morozova</cp:lastModifiedBy>
  <cp:revision>90</cp:revision>
  <dcterms:created xsi:type="dcterms:W3CDTF">2020-01-12T09:32:47Z</dcterms:created>
  <dcterms:modified xsi:type="dcterms:W3CDTF">2025-11-14T17:12:26Z</dcterms:modified>
</cp:coreProperties>
</file>